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4" r:id="rId14"/>
    <p:sldId id="275" r:id="rId15"/>
    <p:sldId id="276" r:id="rId16"/>
    <p:sldId id="277" r:id="rId17"/>
    <p:sldId id="285" r:id="rId18"/>
    <p:sldId id="273" r:id="rId19"/>
    <p:sldId id="269" r:id="rId20"/>
    <p:sldId id="270" r:id="rId21"/>
    <p:sldId id="271" r:id="rId22"/>
    <p:sldId id="272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1"/>
    <p:restoredTop sz="94654"/>
  </p:normalViewPr>
  <p:slideViewPr>
    <p:cSldViewPr snapToGrid="0" snapToObjects="1" showGuides="1">
      <p:cViewPr>
        <p:scale>
          <a:sx n="96" d="100"/>
          <a:sy n="96" d="100"/>
        </p:scale>
        <p:origin x="240" y="336"/>
      </p:cViewPr>
      <p:guideLst>
        <p:guide orient="horz" pos="32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D94B8-B778-974A-A752-91155AE2320A}" type="datetimeFigureOut">
              <a:rPr lang="en-US" smtClean="0"/>
              <a:t>7/21/22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D59E7-0950-5742-8A2D-BD924EF23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95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D59E7-0950-5742-8A2D-BD924EF235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6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D59E7-0950-5742-8A2D-BD924EF2355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D59E7-0950-5742-8A2D-BD924EF235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36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D59E7-0950-5742-8A2D-BD924EF2355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06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D59E7-0950-5742-8A2D-BD924EF235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1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C2EB0-2816-BE40-A69C-020242EF5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C373DC-7D1D-8F4B-9B8D-33FB058B9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D1B87-652E-1F41-B06A-8F49CA48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2490E-DFD0-AB43-BAED-CECB0DB1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D874D-B569-4544-ADD3-501A6784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22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1303-B684-014F-A446-060E002A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144B2-5A29-EA4C-B79A-FF4C36D80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83D38-03C6-A64D-87BC-FF7272DE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2404F-18D4-2E4A-9941-EBB30DCF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A1A8D-29F0-614A-8B24-7C31BA97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4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63A3F-04B3-0C4D-8D38-38DE791808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D046F9-F663-7144-8289-D9A6FDA1E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5FF10-CA3F-D347-B7EC-F2EAA1596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DDA0-24E1-C442-AB41-ACDD24D1B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0C281-BBDC-E34A-A39B-3EF753FA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1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4474-C46E-4242-841D-D9E6B071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9DE21-55CA-3B4B-A046-02664628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C8759-4176-1248-8DB9-6044E509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9C369-BE2A-2945-99EC-E37C3053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FF9D5-C1AF-5447-AF31-B5B285FC6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3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6EA5-23BE-3848-888D-42F943AB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2866F-E643-D240-8DE8-E296148EC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1CFFD-F513-594C-A532-0A87C767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F16C5-EE27-8B48-986F-BC5B99ACF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94B52-CD83-B64A-B4BF-CD1C07DA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9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F9CC-A6A1-1642-AAC1-63D37BF4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A57E2-14E9-4642-A6CF-F0061A1F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A63AF-81F7-F844-BFB9-BB8A07D7B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64B2D-ACB8-C048-BF2E-BEC4BEC9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ABE33-A17E-184D-A41B-4227C849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FB029-8146-C747-AE29-E49A8DAF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5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BD3A-ABE5-A34C-8D02-BC882CA5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A0DDC-5477-3B46-86C5-FE5E828D7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B6555-ADBD-DB44-A3AE-D6E52F62B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8F770-9D33-264C-B3B5-313AB55D5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1C4D61-6373-8045-BEA1-F535F30B76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059125-C6AC-8B49-9A16-FB17BE24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26122-34C2-8F4B-A3F0-FD486A4E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AF2A5-9F87-4D48-AF2E-9EC68AE8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71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22243-7830-3247-8AC3-4FE7A2B0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8037B-3638-DC42-81A9-C8900B0B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969D9-21B8-4044-8770-D1ACA15FF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CF82C-8791-EC4B-A83B-00D407749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2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3437D-9C06-A446-92B4-8252FCEF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62530-A539-304E-A346-16153BE6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E8E5E-036F-9B41-A482-F32CBDCD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0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7CA75-5C87-B042-952A-A3879433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862D2-A1F3-6947-8FE3-2703D2FDE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8CC6B-1A39-1A4F-B8A8-F8445E961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BD801-FEB1-8C47-B307-270CEC16A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3A44E-DDA5-784E-ABEA-8C636D0D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11F10-DDC0-694C-9964-C702C915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83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0BCC-9865-F948-B625-07E401B1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61D6A0-B40C-ED40-93B2-4B7A9DE6C0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1A551-F427-E341-95A3-6AD0DAACC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20E15-A49B-CC46-B20E-4DC65894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B481B-ECFE-F743-8648-759BB658F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3971A-A4EE-754B-9674-DFB4A4A2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0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8B7AD-3708-CD47-A4C8-9F7EBE5A8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DB3E9-E3AD-1B4E-AC91-B140EC3BC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75082-48DA-8341-9FCA-58936D1AB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BCCC2-CF44-7446-879C-0DCCB74FA724}" type="datetimeFigureOut">
              <a:rPr lang="en-US" smtClean="0"/>
              <a:t>7/18/22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291FE-AD5A-6B40-BCEC-586E005DF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83146-C149-8E4D-B338-2898F3A06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1D1EA-4283-BF44-84AD-40E822E9B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9B15E2-DF5C-5248-8FD8-BA06CC35E3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1421402" y="-691900"/>
            <a:ext cx="9349195" cy="791733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80DB0-8F44-4549-801F-FD55D4100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504" y="552520"/>
            <a:ext cx="10614991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Biodiversity data wrangling: Linking large phylogenies with species traits and ecologies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4A37B-E955-B949-8D5B-192A3FAE6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j-lt"/>
              </a:rPr>
              <a:t>Module: Macroevolution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8A72665-3D4B-C24A-8C59-A49FA070E244}"/>
              </a:ext>
            </a:extLst>
          </p:cNvPr>
          <p:cNvSpPr txBox="1">
            <a:spLocks/>
          </p:cNvSpPr>
          <p:nvPr/>
        </p:nvSpPr>
        <p:spPr>
          <a:xfrm>
            <a:off x="1524000" y="506797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</a:rPr>
              <a:t>Carolina Siniscalchi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Botany 2022</a:t>
            </a:r>
          </a:p>
        </p:txBody>
      </p:sp>
    </p:spTree>
    <p:extLst>
      <p:ext uri="{BB962C8B-B14F-4D97-AF65-F5344CB8AC3E}">
        <p14:creationId xmlns:p14="http://schemas.microsoft.com/office/powerpoint/2010/main" val="697130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One: The Tree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>
            <a:cxnSpLocks/>
          </p:cNvCxnSpPr>
          <p:nvPr/>
        </p:nvCxnSpPr>
        <p:spPr>
          <a:xfrm>
            <a:off x="-100013" y="528638"/>
            <a:ext cx="63462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7FEE56-7602-DE48-B5B9-57F11F913A06}"/>
              </a:ext>
            </a:extLst>
          </p:cNvPr>
          <p:cNvSpPr txBox="1"/>
          <p:nvPr/>
        </p:nvSpPr>
        <p:spPr>
          <a:xfrm>
            <a:off x="225461" y="1402782"/>
            <a:ext cx="6207998" cy="454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Methods that involve diversification rates need trees that are: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dated,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ultrametric</a:t>
            </a: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fully bifurcating (no polytomies)</a:t>
            </a:r>
          </a:p>
          <a:p>
            <a:pPr marL="471488" lvl="1" indent="-406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Some methods are sensitive to sampling, so the completeness of your tree should be considered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0DE97-5DE9-5E47-821A-8F98EEA2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543" y="0"/>
            <a:ext cx="5290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05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50C485-E99D-164B-87B7-67BE8998EE4B}"/>
              </a:ext>
            </a:extLst>
          </p:cNvPr>
          <p:cNvSpPr txBox="1"/>
          <p:nvPr/>
        </p:nvSpPr>
        <p:spPr>
          <a:xfrm>
            <a:off x="1018903" y="2756262"/>
            <a:ext cx="8239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Step Two: Environmental Data</a:t>
            </a:r>
          </a:p>
        </p:txBody>
      </p:sp>
    </p:spTree>
    <p:extLst>
      <p:ext uri="{BB962C8B-B14F-4D97-AF65-F5344CB8AC3E}">
        <p14:creationId xmlns:p14="http://schemas.microsoft.com/office/powerpoint/2010/main" val="124957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239458" y="1398662"/>
            <a:ext cx="11305777" cy="196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First things first: we need to know where our species of interest are found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Geographical records!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Where to find them?</a:t>
            </a:r>
          </a:p>
        </p:txBody>
      </p:sp>
    </p:spTree>
    <p:extLst>
      <p:ext uri="{BB962C8B-B14F-4D97-AF65-F5344CB8AC3E}">
        <p14:creationId xmlns:p14="http://schemas.microsoft.com/office/powerpoint/2010/main" val="288308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212955" y="895080"/>
            <a:ext cx="7102245" cy="325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obtain geographical records: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1) herbarium specimens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- coordinates on the specimen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- georeferencing based on location 	(manually or with tools like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GeoLocate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A24356-B3A0-9A48-A731-599D6CDA70A3}"/>
              </a:ext>
            </a:extLst>
          </p:cNvPr>
          <p:cNvGrpSpPr/>
          <p:nvPr/>
        </p:nvGrpSpPr>
        <p:grpSpPr>
          <a:xfrm>
            <a:off x="7496151" y="0"/>
            <a:ext cx="4695849" cy="6890171"/>
            <a:chOff x="7496151" y="0"/>
            <a:chExt cx="4695849" cy="68901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3C6662-C13F-554B-A04B-8A66A6CC2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6151" y="0"/>
              <a:ext cx="4695849" cy="689017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0A5FC1-74D0-AD45-8F0B-587C29C309B0}"/>
                </a:ext>
              </a:extLst>
            </p:cNvPr>
            <p:cNvSpPr/>
            <p:nvPr/>
          </p:nvSpPr>
          <p:spPr>
            <a:xfrm>
              <a:off x="11604171" y="5820229"/>
              <a:ext cx="283029" cy="87085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9E6FD0-C315-134A-99E4-F3C0674CFE92}"/>
                </a:ext>
              </a:extLst>
            </p:cNvPr>
            <p:cNvSpPr/>
            <p:nvPr/>
          </p:nvSpPr>
          <p:spPr>
            <a:xfrm>
              <a:off x="10508343" y="5878286"/>
              <a:ext cx="283029" cy="87085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824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212955" y="1363710"/>
            <a:ext cx="7102245" cy="325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obtain geographical records: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2) literature review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- species descriptions (if recent)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- monographs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- floras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2D9994-49C3-9243-82C6-980A551CCE84}"/>
              </a:ext>
            </a:extLst>
          </p:cNvPr>
          <p:cNvGrpSpPr/>
          <p:nvPr/>
        </p:nvGrpSpPr>
        <p:grpSpPr>
          <a:xfrm>
            <a:off x="5844442" y="969264"/>
            <a:ext cx="6347558" cy="5166360"/>
            <a:chOff x="5844442" y="969264"/>
            <a:chExt cx="6347558" cy="51663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12AB70-E0D5-BD4C-9218-6A67D09F5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4442" y="969264"/>
              <a:ext cx="6347558" cy="516636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39F4BE-10AA-E04E-A2FA-0C12204BA847}"/>
                </a:ext>
              </a:extLst>
            </p:cNvPr>
            <p:cNvSpPr/>
            <p:nvPr/>
          </p:nvSpPr>
          <p:spPr>
            <a:xfrm>
              <a:off x="7158591" y="1435173"/>
              <a:ext cx="2159580" cy="29565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60A052-FF41-8B47-88F8-E6939819A9A5}"/>
                </a:ext>
              </a:extLst>
            </p:cNvPr>
            <p:cNvSpPr/>
            <p:nvPr/>
          </p:nvSpPr>
          <p:spPr>
            <a:xfrm>
              <a:off x="7637562" y="2360459"/>
              <a:ext cx="2159580" cy="29565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A8AA862-412E-CF48-B6AD-A5B19598DBD5}"/>
                </a:ext>
              </a:extLst>
            </p:cNvPr>
            <p:cNvSpPr/>
            <p:nvPr/>
          </p:nvSpPr>
          <p:spPr>
            <a:xfrm>
              <a:off x="7626677" y="1914145"/>
              <a:ext cx="2159580" cy="29565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E823B5-511D-CC41-8BE7-0AC141519FFA}"/>
                </a:ext>
              </a:extLst>
            </p:cNvPr>
            <p:cNvSpPr/>
            <p:nvPr/>
          </p:nvSpPr>
          <p:spPr>
            <a:xfrm>
              <a:off x="7975019" y="3710288"/>
              <a:ext cx="2159580" cy="29565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E6AB2C-928A-184C-9578-D69F06C084FC}"/>
                </a:ext>
              </a:extLst>
            </p:cNvPr>
            <p:cNvSpPr/>
            <p:nvPr/>
          </p:nvSpPr>
          <p:spPr>
            <a:xfrm>
              <a:off x="5950277" y="3492573"/>
              <a:ext cx="2159580" cy="29565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269F59-6905-2E4A-90DA-B6426AAFC0FF}"/>
                </a:ext>
              </a:extLst>
            </p:cNvPr>
            <p:cNvSpPr/>
            <p:nvPr/>
          </p:nvSpPr>
          <p:spPr>
            <a:xfrm>
              <a:off x="8943848" y="3938888"/>
              <a:ext cx="2159580" cy="29565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B8E680-3E28-4243-B0E1-DAB177E8DE16}"/>
                </a:ext>
              </a:extLst>
            </p:cNvPr>
            <p:cNvSpPr/>
            <p:nvPr/>
          </p:nvSpPr>
          <p:spPr>
            <a:xfrm>
              <a:off x="7887933" y="5077316"/>
              <a:ext cx="2159580" cy="29565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19B3B7-DC96-234E-8C8A-633720793F95}"/>
                </a:ext>
              </a:extLst>
            </p:cNvPr>
            <p:cNvSpPr/>
            <p:nvPr/>
          </p:nvSpPr>
          <p:spPr>
            <a:xfrm>
              <a:off x="7115048" y="4635573"/>
              <a:ext cx="2159580" cy="29565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047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198207" y="1596120"/>
            <a:ext cx="7102245" cy="260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obtain geographical records: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3) GBIF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4)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iNaturalist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(GBIF pulls records from 	there)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6EEC2-0230-D344-8FA4-12FC041B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768" y="368711"/>
            <a:ext cx="4691232" cy="2936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F0F69-A210-5444-BFDF-FA355E13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084" y="3312122"/>
            <a:ext cx="4668149" cy="3426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C4A8E-A851-424E-83E2-F63F88A09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26997"/>
            <a:ext cx="7485831" cy="213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72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138200" y="1141778"/>
            <a:ext cx="7102245" cy="519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Always in decimal degrees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Record clean-up: remove duplicate values, outliers, records that fall in the wrong place (e.g., in the ocean, in the middle of a city), around botanical gardens/herbaria,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etc</a:t>
            </a: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Always save as a .csv or .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tsv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F3D88-1F84-D547-9B7D-0D8A3296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565" y="258127"/>
            <a:ext cx="33528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0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239458" y="1398662"/>
            <a:ext cx="11305777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OK, I have my geographical records, what now?</a:t>
            </a:r>
          </a:p>
        </p:txBody>
      </p:sp>
    </p:spTree>
    <p:extLst>
      <p:ext uri="{BB962C8B-B14F-4D97-AF65-F5344CB8AC3E}">
        <p14:creationId xmlns:p14="http://schemas.microsoft.com/office/powerpoint/2010/main" val="360146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199701" y="1120366"/>
            <a:ext cx="11305777" cy="325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High-resolution spatial data is increasingly becoming available for different variables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BIOCLIM: 19 climatic variables – data from weather stations interpolated with satellite images, with 1 km</a:t>
            </a:r>
            <a:r>
              <a:rPr lang="en-US" sz="28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resolution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Format: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geotiff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(image file [tiff] that contains georeferencing information)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F107E-8ED5-5A44-A623-2F7C4A0D3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595" y="4837043"/>
            <a:ext cx="7108405" cy="191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5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186822" y="1000910"/>
            <a:ext cx="11305777" cy="519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sources of spatial data: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GTOPO30: global digital elevation model (elevation, aspect, slope)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SoilGrids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global digital mapping of soil characteristics (e.g., pH, carbon, nitrogen, sand, silt and clay content)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MODIS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LandCover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global land cover classification (type of vegetation)</a:t>
            </a:r>
          </a:p>
        </p:txBody>
      </p:sp>
    </p:spTree>
    <p:extLst>
      <p:ext uri="{BB962C8B-B14F-4D97-AF65-F5344CB8AC3E}">
        <p14:creationId xmlns:p14="http://schemas.microsoft.com/office/powerpoint/2010/main" val="397008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058048" y="-1403093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BE33B4-CC0C-E94A-B940-90951EDBB711}"/>
              </a:ext>
            </a:extLst>
          </p:cNvPr>
          <p:cNvSpPr txBox="1"/>
          <p:nvPr/>
        </p:nvSpPr>
        <p:spPr>
          <a:xfrm>
            <a:off x="373925" y="805407"/>
            <a:ext cx="9229725" cy="260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Evolution above the species level (e.g., clade level)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Large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trends and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transformations in evolution: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Radiation of flowering plants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Appearance of specific traits, e.g., nitrogen fixation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CF45EB-004B-F84D-A40F-28634D129997}"/>
              </a:ext>
            </a:extLst>
          </p:cNvPr>
          <p:cNvSpPr/>
          <p:nvPr/>
        </p:nvSpPr>
        <p:spPr>
          <a:xfrm>
            <a:off x="640738" y="4233862"/>
            <a:ext cx="3128963" cy="1514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Gill Sans MT" panose="020B0502020104020203" pitchFamily="34" charset="77"/>
              </a:rPr>
              <a:t>Mutation</a:t>
            </a:r>
          </a:p>
          <a:p>
            <a:pPr algn="ctr"/>
            <a:r>
              <a:rPr lang="en-US" sz="2400" b="1" dirty="0">
                <a:latin typeface="Gill Sans MT" panose="020B0502020104020203" pitchFamily="34" charset="77"/>
              </a:rPr>
              <a:t>Genetic drift</a:t>
            </a:r>
          </a:p>
          <a:p>
            <a:pPr algn="ctr"/>
            <a:r>
              <a:rPr lang="en-US" sz="2400" b="1" dirty="0">
                <a:latin typeface="Gill Sans MT" panose="020B0502020104020203" pitchFamily="34" charset="77"/>
              </a:rPr>
              <a:t>Gene flow</a:t>
            </a:r>
          </a:p>
          <a:p>
            <a:pPr algn="ctr"/>
            <a:r>
              <a:rPr lang="en-US" sz="2400" b="1" dirty="0">
                <a:latin typeface="Gill Sans MT" panose="020B0502020104020203" pitchFamily="34" charset="77"/>
              </a:rPr>
              <a:t>Natural selection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6BF411D-D61C-2449-995B-F063AE2452DE}"/>
              </a:ext>
            </a:extLst>
          </p:cNvPr>
          <p:cNvSpPr/>
          <p:nvPr/>
        </p:nvSpPr>
        <p:spPr>
          <a:xfrm>
            <a:off x="4531518" y="4233862"/>
            <a:ext cx="3128963" cy="151447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Gill Sans MT" panose="020B0502020104020203" pitchFamily="34" charset="77"/>
              </a:rPr>
              <a:t>Time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ECB2501-3A61-9D4C-9AE2-6E5AEE087D2B}"/>
              </a:ext>
            </a:extLst>
          </p:cNvPr>
          <p:cNvSpPr/>
          <p:nvPr/>
        </p:nvSpPr>
        <p:spPr>
          <a:xfrm>
            <a:off x="8464610" y="4233862"/>
            <a:ext cx="3128963" cy="15144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Gill Sans MT" panose="020B0502020104020203" pitchFamily="34" charset="77"/>
              </a:rPr>
              <a:t>MACRO</a:t>
            </a:r>
          </a:p>
          <a:p>
            <a:pPr algn="ctr"/>
            <a:r>
              <a:rPr lang="en-US" sz="2400" b="1" dirty="0">
                <a:latin typeface="Gill Sans MT" panose="020B0502020104020203" pitchFamily="34" charset="77"/>
              </a:rPr>
              <a:t>EVOLUTION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F97532-6B30-9A4C-8AF5-1D8E17870E79}"/>
              </a:ext>
            </a:extLst>
          </p:cNvPr>
          <p:cNvSpPr txBox="1"/>
          <p:nvPr/>
        </p:nvSpPr>
        <p:spPr>
          <a:xfrm>
            <a:off x="3815861" y="4355765"/>
            <a:ext cx="668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+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2264D4-1DB9-FC49-84A4-97EC0EF72CF6}"/>
              </a:ext>
            </a:extLst>
          </p:cNvPr>
          <p:cNvSpPr txBox="1"/>
          <p:nvPr/>
        </p:nvSpPr>
        <p:spPr>
          <a:xfrm>
            <a:off x="7731368" y="4390935"/>
            <a:ext cx="668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=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5655B-C929-7244-AC98-0C2548810661}"/>
              </a:ext>
            </a:extLst>
          </p:cNvPr>
          <p:cNvSpPr txBox="1"/>
          <p:nvPr/>
        </p:nvSpPr>
        <p:spPr>
          <a:xfrm>
            <a:off x="1143001" y="5802923"/>
            <a:ext cx="2110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Microevolutionary processes</a:t>
            </a:r>
          </a:p>
        </p:txBody>
      </p:sp>
    </p:spTree>
    <p:extLst>
      <p:ext uri="{BB962C8B-B14F-4D97-AF65-F5344CB8AC3E}">
        <p14:creationId xmlns:p14="http://schemas.microsoft.com/office/powerpoint/2010/main" val="3495062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158680" y="809334"/>
            <a:ext cx="11305777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it works: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1735E-9A2F-0045-A871-37CE7A172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382" y="1906073"/>
            <a:ext cx="9236301" cy="4262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79E4C-0DB2-D645-8099-9FB6670140C9}"/>
              </a:ext>
            </a:extLst>
          </p:cNvPr>
          <p:cNvSpPr txBox="1"/>
          <p:nvPr/>
        </p:nvSpPr>
        <p:spPr>
          <a:xfrm>
            <a:off x="7986713" y="1867436"/>
            <a:ext cx="3630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annual mean temperature (ºC * 10)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25576B-4DB9-8A45-B807-749E30EF9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891" y="2777520"/>
            <a:ext cx="260927" cy="4575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4A0F02-3689-2B4E-9E45-F7C839E6FC6C}"/>
              </a:ext>
            </a:extLst>
          </p:cNvPr>
          <p:cNvCxnSpPr>
            <a:cxnSpLocks/>
          </p:cNvCxnSpPr>
          <p:nvPr/>
        </p:nvCxnSpPr>
        <p:spPr>
          <a:xfrm flipH="1">
            <a:off x="2382253" y="3121891"/>
            <a:ext cx="2947130" cy="15222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810954-5964-7944-B102-0FAD4E4CB4A1}"/>
              </a:ext>
            </a:extLst>
          </p:cNvPr>
          <p:cNvSpPr txBox="1"/>
          <p:nvPr/>
        </p:nvSpPr>
        <p:spPr>
          <a:xfrm>
            <a:off x="520318" y="4391154"/>
            <a:ext cx="206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Annual mean temperature: 120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3B65E5-AA39-5C4E-9A5A-8034B4875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810" y="2238748"/>
            <a:ext cx="278453" cy="4444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7210CA-6E61-8C43-A2B0-BABAFEA79AFE}"/>
              </a:ext>
            </a:extLst>
          </p:cNvPr>
          <p:cNvSpPr txBox="1"/>
          <p:nvPr/>
        </p:nvSpPr>
        <p:spPr>
          <a:xfrm>
            <a:off x="299739" y="2353806"/>
            <a:ext cx="206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Annual mean temperature: 20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B804A1-5DD4-D847-99CB-ACC32C204175}"/>
              </a:ext>
            </a:extLst>
          </p:cNvPr>
          <p:cNvCxnSpPr>
            <a:cxnSpLocks/>
          </p:cNvCxnSpPr>
          <p:nvPr/>
        </p:nvCxnSpPr>
        <p:spPr>
          <a:xfrm flipH="1">
            <a:off x="1957138" y="2538663"/>
            <a:ext cx="2037346" cy="11630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2660CF-FD53-EA4E-8657-B39F97A783D6}"/>
              </a:ext>
            </a:extLst>
          </p:cNvPr>
          <p:cNvSpPr txBox="1"/>
          <p:nvPr/>
        </p:nvSpPr>
        <p:spPr>
          <a:xfrm>
            <a:off x="5495925" y="705980"/>
            <a:ext cx="260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Geographical records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D535D0-CFEB-954B-8F40-9F9BCD51B300}"/>
              </a:ext>
            </a:extLst>
          </p:cNvPr>
          <p:cNvCxnSpPr>
            <a:cxnSpLocks/>
          </p:cNvCxnSpPr>
          <p:nvPr/>
        </p:nvCxnSpPr>
        <p:spPr>
          <a:xfrm flipH="1">
            <a:off x="4357688" y="1076576"/>
            <a:ext cx="1432259" cy="15237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20DEF8C-763A-8345-9221-CF03275B8CE0}"/>
              </a:ext>
            </a:extLst>
          </p:cNvPr>
          <p:cNvCxnSpPr>
            <a:cxnSpLocks/>
          </p:cNvCxnSpPr>
          <p:nvPr/>
        </p:nvCxnSpPr>
        <p:spPr>
          <a:xfrm flipH="1">
            <a:off x="5443538" y="1090863"/>
            <a:ext cx="389271" cy="1566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282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4D4D69-BEC5-594E-B297-1836BD5F0235}"/>
              </a:ext>
            </a:extLst>
          </p:cNvPr>
          <p:cNvGrpSpPr/>
          <p:nvPr/>
        </p:nvGrpSpPr>
        <p:grpSpPr>
          <a:xfrm>
            <a:off x="5391356" y="780173"/>
            <a:ext cx="6312474" cy="6211727"/>
            <a:chOff x="5391356" y="780173"/>
            <a:chExt cx="6312474" cy="6211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B61735E-9A2F-0045-A871-37CE7A172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3846"/>
            <a:stretch/>
          </p:blipFill>
          <p:spPr>
            <a:xfrm>
              <a:off x="5391356" y="780173"/>
              <a:ext cx="6211761" cy="621172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379E4C-0DB2-D645-8099-9FB6670140C9}"/>
                </a:ext>
              </a:extLst>
            </p:cNvPr>
            <p:cNvSpPr txBox="1"/>
            <p:nvPr/>
          </p:nvSpPr>
          <p:spPr>
            <a:xfrm>
              <a:off x="8073799" y="865950"/>
              <a:ext cx="36300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annual mean temperature (ºC * 10)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7E1C17-2196-D648-8B0E-A4FEC780D010}"/>
                </a:ext>
              </a:extLst>
            </p:cNvPr>
            <p:cNvGrpSpPr/>
            <p:nvPr/>
          </p:nvGrpSpPr>
          <p:grpSpPr>
            <a:xfrm>
              <a:off x="8534505" y="1977484"/>
              <a:ext cx="1010939" cy="1023244"/>
              <a:chOff x="5187350" y="2882069"/>
              <a:chExt cx="453460" cy="5469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E25576B-4DB9-8A45-B807-749E30EF9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0892" y="3070204"/>
                <a:ext cx="94006" cy="16483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E516AE6-FF00-3744-AD79-F45805BF4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6959" y="2992490"/>
                <a:ext cx="94006" cy="16483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339C346-F2ED-084D-92F5-0973A0801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1458" y="3162048"/>
                <a:ext cx="94006" cy="16483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973B08F-BC3C-1545-87EB-729A8AB84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6402" y="3162047"/>
                <a:ext cx="94006" cy="16483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4FB890E-3B23-074B-8EBD-DAA312F82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9233" y="3162048"/>
                <a:ext cx="94006" cy="16483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17ED9C5-89D9-EA45-8287-971AA423E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2294" y="3264168"/>
                <a:ext cx="94006" cy="16483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DA9BD9D-BE91-704F-AE67-4D905127A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7350" y="2989275"/>
                <a:ext cx="94006" cy="164832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6BF9811-2BB1-E147-95E4-68DD8A4D0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6804" y="3020806"/>
                <a:ext cx="94006" cy="164832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56564DC-62AE-6F40-A569-78AF75613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4556" y="2882069"/>
                <a:ext cx="94006" cy="164832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D4E06AF-014E-1E45-A943-1C0B62A1FCB0}"/>
                </a:ext>
              </a:extLst>
            </p:cNvPr>
            <p:cNvGrpSpPr/>
            <p:nvPr/>
          </p:nvGrpSpPr>
          <p:grpSpPr>
            <a:xfrm>
              <a:off x="6846825" y="1520143"/>
              <a:ext cx="854240" cy="550226"/>
              <a:chOff x="6846825" y="1520143"/>
              <a:chExt cx="854240" cy="55022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97A7CCD-38A4-D341-B116-553B31DE2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9173" y="1620662"/>
                <a:ext cx="186275" cy="29730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246C747-76D7-CD47-BA9D-ACD692111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11028" y="1675786"/>
                <a:ext cx="186275" cy="29730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58D2CD0-7FB0-0843-9C19-A09B05B81E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60833" y="1708211"/>
                <a:ext cx="186275" cy="297307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2BF7183-AF2F-024F-A0CE-9DA6651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4790" y="1773062"/>
                <a:ext cx="186275" cy="29730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AD6420F-8791-564F-9A63-D39A4E1D8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6722" y="1714696"/>
                <a:ext cx="186275" cy="29730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B49E699-E9F3-2D4B-8A5A-02689273B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6825" y="1520143"/>
                <a:ext cx="186275" cy="297307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791282-C1FA-F54E-AD21-3492DFF76BFB}"/>
              </a:ext>
            </a:extLst>
          </p:cNvPr>
          <p:cNvGrpSpPr/>
          <p:nvPr/>
        </p:nvGrpSpPr>
        <p:grpSpPr>
          <a:xfrm>
            <a:off x="197317" y="629030"/>
            <a:ext cx="4993890" cy="5980359"/>
            <a:chOff x="197317" y="629030"/>
            <a:chExt cx="4993890" cy="598035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36534E-493D-2949-B9B7-9FB1533ED033}"/>
                </a:ext>
              </a:extLst>
            </p:cNvPr>
            <p:cNvSpPr txBox="1"/>
            <p:nvPr/>
          </p:nvSpPr>
          <p:spPr>
            <a:xfrm>
              <a:off x="197317" y="629030"/>
              <a:ext cx="4709534" cy="667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 it works: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810954-5964-7944-B102-0FAD4E4CB4A1}"/>
                </a:ext>
              </a:extLst>
            </p:cNvPr>
            <p:cNvSpPr txBox="1"/>
            <p:nvPr/>
          </p:nvSpPr>
          <p:spPr>
            <a:xfrm>
              <a:off x="316662" y="1346410"/>
              <a:ext cx="4874545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Look up the value of the variable in each geographical record of the species of interest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Calculate the</a:t>
              </a:r>
              <a:r>
                <a:rPr lang="en-US" sz="2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average </a:t>
              </a:r>
              <a:r>
                <a:rPr lang="en-US" sz="2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of the variable for that species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Rinse and repeat for all species/variables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5A54DE9-E8DD-4B4A-9255-E934F7B2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355" y="4082155"/>
              <a:ext cx="351834" cy="5615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8CB71AD-62B4-6446-BF80-564FE2A0C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180" y="4836992"/>
              <a:ext cx="390000" cy="57386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2FB869-D409-3745-BF8D-70900D0D7D9D}"/>
                </a:ext>
              </a:extLst>
            </p:cNvPr>
            <p:cNvSpPr txBox="1"/>
            <p:nvPr/>
          </p:nvSpPr>
          <p:spPr>
            <a:xfrm>
              <a:off x="1313382" y="4153265"/>
              <a:ext cx="2753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Average species A: -5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D75D9D-5AAA-5749-9D00-EDC3D1A96737}"/>
                </a:ext>
              </a:extLst>
            </p:cNvPr>
            <p:cNvSpPr txBox="1"/>
            <p:nvPr/>
          </p:nvSpPr>
          <p:spPr>
            <a:xfrm>
              <a:off x="1339111" y="4876308"/>
              <a:ext cx="27876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Average species B: 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454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810954-5964-7944-B102-0FAD4E4CB4A1}"/>
              </a:ext>
            </a:extLst>
          </p:cNvPr>
          <p:cNvSpPr txBox="1"/>
          <p:nvPr/>
        </p:nvSpPr>
        <p:spPr>
          <a:xfrm>
            <a:off x="193814" y="952084"/>
            <a:ext cx="48250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– Also possible to calculate the range (max – min) of each species</a:t>
            </a:r>
          </a:p>
          <a:p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– The final result will be a comma- or tab-delimited file with the average values of all variables for all species  </a:t>
            </a:r>
          </a:p>
          <a:p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– This process can be automatized using custom python or R scripts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33625-8BCC-B147-9A38-299B3797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832" y="1007385"/>
            <a:ext cx="6880168" cy="493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D6B59-D090-5E4C-822F-CB70A4073B18}"/>
              </a:ext>
            </a:extLst>
          </p:cNvPr>
          <p:cNvSpPr txBox="1"/>
          <p:nvPr/>
        </p:nvSpPr>
        <p:spPr>
          <a:xfrm>
            <a:off x="6096000" y="1085850"/>
            <a:ext cx="583685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Species,BIO1,BIO2,BIO3,BIO4,BIO5</a:t>
            </a:r>
          </a:p>
          <a:p>
            <a:r>
              <a:rPr lang="en-US" dirty="0">
                <a:latin typeface="Courier" pitchFamily="2" charset="0"/>
              </a:rPr>
              <a:t>A,8.85714,153.171,39.2571,7678.51,205.029</a:t>
            </a:r>
          </a:p>
          <a:p>
            <a:r>
              <a:rPr lang="en-US" dirty="0">
                <a:latin typeface="Courier" pitchFamily="2" charset="0"/>
              </a:rPr>
              <a:t>B,53.6434,139.91,44.006,6113.26,234.767</a:t>
            </a:r>
          </a:p>
          <a:p>
            <a:r>
              <a:rPr lang="en-US" dirty="0">
                <a:latin typeface="Courier" pitchFamily="2" charset="0"/>
              </a:rPr>
              <a:t>C,116.882,98.2353,47.7647,3461.71,223.824</a:t>
            </a:r>
          </a:p>
          <a:p>
            <a:r>
              <a:rPr lang="en-US" dirty="0">
                <a:latin typeface="Courier" pitchFamily="2" charset="0"/>
              </a:rPr>
              <a:t>D,91.0497,152.025,42.7516,7090.15,281.944</a:t>
            </a:r>
          </a:p>
          <a:p>
            <a:r>
              <a:rPr lang="en-US" dirty="0">
                <a:latin typeface="Courier" pitchFamily="2" charset="0"/>
              </a:rPr>
              <a:t>E,109.907,156.953,45.6512,6448.67,286.581</a:t>
            </a:r>
          </a:p>
          <a:p>
            <a:r>
              <a:rPr lang="en-US" dirty="0">
                <a:latin typeface="Courier" pitchFamily="2" charset="0"/>
              </a:rPr>
              <a:t>F,78.4754,134.754,37.623,7239.16,282</a:t>
            </a:r>
          </a:p>
          <a:p>
            <a:r>
              <a:rPr lang="en-US" dirty="0">
                <a:latin typeface="Courier" pitchFamily="2" charset="0"/>
              </a:rPr>
              <a:t>G,64.3875,158.546,38.3083,8676.86,281.806</a:t>
            </a:r>
          </a:p>
          <a:p>
            <a:r>
              <a:rPr lang="en-US" dirty="0">
                <a:latin typeface="Courier" pitchFamily="2" charset="0"/>
              </a:rPr>
              <a:t>H,20.837,153.266,40.0345,7827.42,226.505</a:t>
            </a:r>
          </a:p>
          <a:p>
            <a:r>
              <a:rPr lang="en-US" dirty="0">
                <a:latin typeface="Courier" pitchFamily="2" charset="0"/>
              </a:rPr>
              <a:t>I,87.2,147.72,44.2,5966.2,278.44</a:t>
            </a:r>
          </a:p>
          <a:p>
            <a:r>
              <a:rPr lang="en-US" dirty="0">
                <a:latin typeface="Courier" pitchFamily="2" charset="0"/>
              </a:rPr>
              <a:t>J,25.5769,149.154,39.1154,7253.92,221.385</a:t>
            </a:r>
          </a:p>
          <a:p>
            <a:r>
              <a:rPr lang="en-US" dirty="0">
                <a:latin typeface="Courier" pitchFamily="2" charset="0"/>
              </a:rPr>
              <a:t>K,52.0417,126.542,39.2917,6396.08,225.833</a:t>
            </a:r>
          </a:p>
          <a:p>
            <a:r>
              <a:rPr lang="en-US" dirty="0">
                <a:latin typeface="Courier" pitchFamily="2" charset="0"/>
              </a:rPr>
              <a:t>L,34.2329,155.959,39.8037,8010.14,242.648</a:t>
            </a:r>
          </a:p>
          <a:p>
            <a:r>
              <a:rPr lang="en-US" dirty="0">
                <a:latin typeface="Courier" pitchFamily="2" charset="0"/>
              </a:rPr>
              <a:t>M,46.6,144.971,42.4,6334.54,232.057</a:t>
            </a:r>
          </a:p>
          <a:p>
            <a:r>
              <a:rPr lang="en-US" dirty="0">
                <a:latin typeface="Courier" pitchFamily="2" charset="0"/>
              </a:rPr>
              <a:t>N,156.734,131.596,65.5963,1771.97,253.716</a:t>
            </a:r>
          </a:p>
          <a:p>
            <a:r>
              <a:rPr lang="en-US" dirty="0">
                <a:latin typeface="Courier" pitchFamily="2" charset="0"/>
              </a:rPr>
              <a:t>O,160.308,144.231,41.1538,6267.62,336.308</a:t>
            </a:r>
          </a:p>
          <a:p>
            <a:r>
              <a:rPr lang="en-US" dirty="0">
                <a:latin typeface="Courier" pitchFamily="2" charset="0"/>
              </a:rPr>
              <a:t>P,-12.3636,125.545,37.5455,6103.55,145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33109-561D-6941-8FAC-CE542427AB2B}"/>
              </a:ext>
            </a:extLst>
          </p:cNvPr>
          <p:cNvSpPr txBox="1"/>
          <p:nvPr/>
        </p:nvSpPr>
        <p:spPr>
          <a:xfrm>
            <a:off x="0" y="0"/>
            <a:ext cx="5747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Two: Environmental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829C2E-005A-7640-BDB4-0B79FC94FE86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E61D84-7081-7546-8271-F3606119D24A}"/>
              </a:ext>
            </a:extLst>
          </p:cNvPr>
          <p:cNvSpPr txBox="1"/>
          <p:nvPr/>
        </p:nvSpPr>
        <p:spPr>
          <a:xfrm>
            <a:off x="193814" y="1323559"/>
            <a:ext cx="48250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–comma-delimited file (.csv)</a:t>
            </a:r>
          </a:p>
          <a:p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– each line is a row of the table</a:t>
            </a:r>
          </a:p>
          <a:p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– columns separated by commas</a:t>
            </a:r>
          </a:p>
          <a:p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– if you need to look at the values in a .csv file, it’s easier to open them in excel</a:t>
            </a:r>
          </a:p>
          <a:p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3669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50C485-E99D-164B-87B7-67BE8998EE4B}"/>
              </a:ext>
            </a:extLst>
          </p:cNvPr>
          <p:cNvSpPr txBox="1"/>
          <p:nvPr/>
        </p:nvSpPr>
        <p:spPr>
          <a:xfrm>
            <a:off x="1018903" y="2756262"/>
            <a:ext cx="6118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Step Three: Trait Data</a:t>
            </a:r>
          </a:p>
        </p:txBody>
      </p:sp>
    </p:spTree>
    <p:extLst>
      <p:ext uri="{BB962C8B-B14F-4D97-AF65-F5344CB8AC3E}">
        <p14:creationId xmlns:p14="http://schemas.microsoft.com/office/powerpoint/2010/main" val="9196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18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Three: Trait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797323" y="-2122366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115385" y="843748"/>
            <a:ext cx="11700378" cy="5838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 macroevolutionary studies, we select traits that could potentially explain evolutionary processes in our group of interest, such as increased diversification and occupation of new habitats.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Some examples: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Ancient and current polyploidy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Morphological changes that impact pollination and pollinator type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Changes in photosynthesis metabolism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Occurrence of symbiosis, like nodulation</a:t>
            </a:r>
          </a:p>
          <a:p>
            <a:pPr lvl="2">
              <a:lnSpc>
                <a:spcPct val="150000"/>
              </a:lnSpc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115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18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Three: Trait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115385" y="843748"/>
            <a:ext cx="6099678" cy="196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Where to obtain traits?</a:t>
            </a:r>
          </a:p>
          <a:p>
            <a:pPr marL="971550" lvl="1" indent="-514350">
              <a:lnSpc>
                <a:spcPct val="150000"/>
              </a:lnSpc>
              <a:buAutoNum type="arabicParenR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Live and preserved specimens</a:t>
            </a:r>
          </a:p>
          <a:p>
            <a:pPr lvl="2">
              <a:lnSpc>
                <a:spcPct val="150000"/>
              </a:lnSpc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346A8-0F48-0444-ACB3-0F9B24C9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151" y="0"/>
            <a:ext cx="4695849" cy="689017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A99D1D-7331-8E44-B52F-6A0419F9227A}"/>
              </a:ext>
            </a:extLst>
          </p:cNvPr>
          <p:cNvCxnSpPr/>
          <p:nvPr/>
        </p:nvCxnSpPr>
        <p:spPr>
          <a:xfrm flipH="1">
            <a:off x="10419217" y="1186249"/>
            <a:ext cx="257021" cy="138395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CB796C-6BFB-1246-BEDC-21F7A94F9237}"/>
              </a:ext>
            </a:extLst>
          </p:cNvPr>
          <p:cNvCxnSpPr>
            <a:cxnSpLocks/>
          </p:cNvCxnSpPr>
          <p:nvPr/>
        </p:nvCxnSpPr>
        <p:spPr>
          <a:xfrm flipH="1" flipV="1">
            <a:off x="9573192" y="1551184"/>
            <a:ext cx="850968" cy="455553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35464-0557-3D49-BABF-19EDAB40C9CD}"/>
              </a:ext>
            </a:extLst>
          </p:cNvPr>
          <p:cNvCxnSpPr>
            <a:cxnSpLocks/>
          </p:cNvCxnSpPr>
          <p:nvPr/>
        </p:nvCxnSpPr>
        <p:spPr>
          <a:xfrm flipH="1">
            <a:off x="9973551" y="741405"/>
            <a:ext cx="302328" cy="943232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361C49E-7B70-E044-8726-3A439EB8D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63" t="24186" r="24092"/>
          <a:stretch/>
        </p:blipFill>
        <p:spPr>
          <a:xfrm>
            <a:off x="3381153" y="3229086"/>
            <a:ext cx="3636335" cy="362891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49ACF8-364A-9940-8A50-BFDCBE0ACD26}"/>
              </a:ext>
            </a:extLst>
          </p:cNvPr>
          <p:cNvCxnSpPr/>
          <p:nvPr/>
        </p:nvCxnSpPr>
        <p:spPr>
          <a:xfrm>
            <a:off x="1658679" y="3912781"/>
            <a:ext cx="1977656" cy="340242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DAB83A-E4E7-BA45-BF9A-7C3095F28C6A}"/>
              </a:ext>
            </a:extLst>
          </p:cNvPr>
          <p:cNvCxnSpPr>
            <a:cxnSpLocks/>
          </p:cNvCxnSpPr>
          <p:nvPr/>
        </p:nvCxnSpPr>
        <p:spPr>
          <a:xfrm flipV="1">
            <a:off x="2200275" y="4757738"/>
            <a:ext cx="2957513" cy="74295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821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18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Three: Trait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115385" y="843748"/>
            <a:ext cx="6099678" cy="196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Where to obtain traits?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	2) Literature (monographs, floras)</a:t>
            </a:r>
          </a:p>
          <a:p>
            <a:pPr lvl="2">
              <a:lnSpc>
                <a:spcPct val="150000"/>
              </a:lnSpc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807EA-7AB5-854D-AA8B-29DFF6C5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33" y="2636732"/>
            <a:ext cx="9110133" cy="422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3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18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Three: Trait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0" y="674415"/>
            <a:ext cx="4301067" cy="325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Where to obtain traits?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3) Specialized databases (e.g., CCDB, genome size database)</a:t>
            </a:r>
          </a:p>
          <a:p>
            <a:pPr lvl="2">
              <a:lnSpc>
                <a:spcPct val="150000"/>
              </a:lnSpc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64745-EDDA-B847-A8E8-66044187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8436"/>
            <a:ext cx="11006667" cy="2309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1C5264-17A4-4046-983F-39D326DD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589" y="1642533"/>
            <a:ext cx="7628544" cy="27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40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18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Three: Trait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115385" y="843748"/>
            <a:ext cx="6099678" cy="325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Where to obtain traits?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4) Specialized literature (e.g., carbon isotope reviews, books about nodulation,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etc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 </a:t>
            </a:r>
          </a:p>
          <a:p>
            <a:pPr lvl="2">
              <a:lnSpc>
                <a:spcPct val="150000"/>
              </a:lnSpc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ADF4D-195D-664C-A116-3F27C1F8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023" y="287866"/>
            <a:ext cx="5706408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846718" y="-2854703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BE33B4-CC0C-E94A-B940-90951EDBB711}"/>
              </a:ext>
            </a:extLst>
          </p:cNvPr>
          <p:cNvSpPr txBox="1"/>
          <p:nvPr/>
        </p:nvSpPr>
        <p:spPr>
          <a:xfrm>
            <a:off x="241789" y="645136"/>
            <a:ext cx="10660672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Some processes that are commonly studied in macroevolutionary studies: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CC9492-4D5D-7F4F-A9BB-AEAFA0424D67}"/>
              </a:ext>
            </a:extLst>
          </p:cNvPr>
          <p:cNvGrpSpPr/>
          <p:nvPr/>
        </p:nvGrpSpPr>
        <p:grpSpPr>
          <a:xfrm>
            <a:off x="550345" y="1496537"/>
            <a:ext cx="2740631" cy="2247029"/>
            <a:chOff x="688369" y="1962364"/>
            <a:chExt cx="2044198" cy="148477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3285892-429D-5B43-A28A-1698BEE5733A}"/>
                </a:ext>
              </a:extLst>
            </p:cNvPr>
            <p:cNvCxnSpPr>
              <a:cxnSpLocks/>
            </p:cNvCxnSpPr>
            <p:nvPr/>
          </p:nvCxnSpPr>
          <p:spPr>
            <a:xfrm>
              <a:off x="688369" y="1962364"/>
              <a:ext cx="929974" cy="119449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D6157A-F9D2-664C-9AC3-57FF0A228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4880" y="2009553"/>
              <a:ext cx="1127687" cy="11654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930860-3DF2-1A4B-833A-09AC82DC0DEF}"/>
                </a:ext>
              </a:extLst>
            </p:cNvPr>
            <p:cNvCxnSpPr>
              <a:cxnSpLocks/>
            </p:cNvCxnSpPr>
            <p:nvPr/>
          </p:nvCxnSpPr>
          <p:spPr>
            <a:xfrm>
              <a:off x="1677197" y="1972998"/>
              <a:ext cx="470580" cy="6319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7A2D5C-E0CC-2144-9AA5-2A2090A3D48C}"/>
                </a:ext>
              </a:extLst>
            </p:cNvPr>
            <p:cNvCxnSpPr>
              <a:cxnSpLocks/>
            </p:cNvCxnSpPr>
            <p:nvPr/>
          </p:nvCxnSpPr>
          <p:spPr>
            <a:xfrm>
              <a:off x="2031616" y="1981200"/>
              <a:ext cx="350077" cy="4111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960B92-CD1C-804C-A62A-4AF64336383E}"/>
                </a:ext>
              </a:extLst>
            </p:cNvPr>
            <p:cNvCxnSpPr>
              <a:cxnSpLocks/>
            </p:cNvCxnSpPr>
            <p:nvPr/>
          </p:nvCxnSpPr>
          <p:spPr>
            <a:xfrm>
              <a:off x="2414388" y="1981200"/>
              <a:ext cx="158691" cy="18784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418EA8-B474-C24A-B2FB-D99A17981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521" y="1981200"/>
              <a:ext cx="415467" cy="46428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CC57F9-3456-BC4D-BAE5-D068B4253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38481" y="1981200"/>
              <a:ext cx="158691" cy="20910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1EAB4E-DA10-DE4A-98EC-8FD79C63F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600" y="1981200"/>
              <a:ext cx="174968" cy="19594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691725-2A6F-DE4E-A62E-75E3CBC01AA5}"/>
                </a:ext>
              </a:extLst>
            </p:cNvPr>
            <p:cNvCxnSpPr>
              <a:cxnSpLocks/>
            </p:cNvCxnSpPr>
            <p:nvPr/>
          </p:nvCxnSpPr>
          <p:spPr>
            <a:xfrm>
              <a:off x="1611884" y="3134141"/>
              <a:ext cx="0" cy="31300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BDC8342-4556-FF48-A187-95A2F86F9FED}"/>
              </a:ext>
            </a:extLst>
          </p:cNvPr>
          <p:cNvSpPr txBox="1"/>
          <p:nvPr/>
        </p:nvSpPr>
        <p:spPr>
          <a:xfrm>
            <a:off x="959626" y="3852659"/>
            <a:ext cx="166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ill Sans MT" panose="020B0502020104020203" pitchFamily="34" charset="77"/>
              </a:rPr>
              <a:t>SPECIATION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96D525-FE5D-544F-97BA-B3D72A5A3AA4}"/>
              </a:ext>
            </a:extLst>
          </p:cNvPr>
          <p:cNvGrpSpPr/>
          <p:nvPr/>
        </p:nvGrpSpPr>
        <p:grpSpPr>
          <a:xfrm>
            <a:off x="4099146" y="1515374"/>
            <a:ext cx="2330478" cy="2247900"/>
            <a:chOff x="4216147" y="1981200"/>
            <a:chExt cx="1525892" cy="148477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6F1DB94-598E-6A42-992E-2F3A05852644}"/>
                </a:ext>
              </a:extLst>
            </p:cNvPr>
            <p:cNvCxnSpPr>
              <a:cxnSpLocks/>
            </p:cNvCxnSpPr>
            <p:nvPr/>
          </p:nvCxnSpPr>
          <p:spPr>
            <a:xfrm>
              <a:off x="4216147" y="1981200"/>
              <a:ext cx="929974" cy="119449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0C7E93C-4DAE-634B-9E62-DC2C1A702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2659" y="2418735"/>
              <a:ext cx="609380" cy="77513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E9A0959-3107-894A-A0D8-DC3BD14F2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2299" y="2000036"/>
              <a:ext cx="415467" cy="46428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F0482F5-C403-2543-9FFB-C7CED81AC839}"/>
                </a:ext>
              </a:extLst>
            </p:cNvPr>
            <p:cNvCxnSpPr>
              <a:cxnSpLocks/>
            </p:cNvCxnSpPr>
            <p:nvPr/>
          </p:nvCxnSpPr>
          <p:spPr>
            <a:xfrm>
              <a:off x="4666259" y="2000036"/>
              <a:ext cx="158691" cy="20910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A8873BD-BE24-9C4B-8992-1CF3DBF63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1378" y="2000036"/>
              <a:ext cx="174968" cy="19594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25C447-4501-5B4E-81B8-3FC9986193FF}"/>
                </a:ext>
              </a:extLst>
            </p:cNvPr>
            <p:cNvCxnSpPr>
              <a:cxnSpLocks/>
            </p:cNvCxnSpPr>
            <p:nvPr/>
          </p:nvCxnSpPr>
          <p:spPr>
            <a:xfrm>
              <a:off x="5139662" y="3152977"/>
              <a:ext cx="0" cy="31300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66CAB48-8D69-514D-BBA2-68F187E1312C}"/>
              </a:ext>
            </a:extLst>
          </p:cNvPr>
          <p:cNvSpPr txBox="1"/>
          <p:nvPr/>
        </p:nvSpPr>
        <p:spPr>
          <a:xfrm>
            <a:off x="6032907" y="1452311"/>
            <a:ext cx="845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☠️</a:t>
            </a:r>
            <a:endParaRPr lang="en-US" sz="4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524B6B-727C-3745-B11A-5DAA870C9AD0}"/>
              </a:ext>
            </a:extLst>
          </p:cNvPr>
          <p:cNvSpPr txBox="1"/>
          <p:nvPr/>
        </p:nvSpPr>
        <p:spPr>
          <a:xfrm>
            <a:off x="4625711" y="3867652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ill Sans MT" panose="020B0502020104020203" pitchFamily="34" charset="77"/>
              </a:rPr>
              <a:t>EXTINCTION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AFFB13-6334-744D-A17B-523979D180FF}"/>
              </a:ext>
            </a:extLst>
          </p:cNvPr>
          <p:cNvCxnSpPr>
            <a:cxnSpLocks/>
          </p:cNvCxnSpPr>
          <p:nvPr/>
        </p:nvCxnSpPr>
        <p:spPr>
          <a:xfrm>
            <a:off x="8229600" y="2095500"/>
            <a:ext cx="978000" cy="13154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E6ACB22-5104-8D4A-B494-FC37AFCFA636}"/>
              </a:ext>
            </a:extLst>
          </p:cNvPr>
          <p:cNvCxnSpPr>
            <a:cxnSpLocks/>
          </p:cNvCxnSpPr>
          <p:nvPr/>
        </p:nvCxnSpPr>
        <p:spPr>
          <a:xfrm flipH="1">
            <a:off x="9189550" y="2095500"/>
            <a:ext cx="1028870" cy="134294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2F15300-F534-BA47-883A-1671FE12F33F}"/>
              </a:ext>
            </a:extLst>
          </p:cNvPr>
          <p:cNvCxnSpPr>
            <a:cxnSpLocks/>
          </p:cNvCxnSpPr>
          <p:nvPr/>
        </p:nvCxnSpPr>
        <p:spPr>
          <a:xfrm>
            <a:off x="9212580" y="2095500"/>
            <a:ext cx="548640" cy="6591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7E8840-85C6-2641-80AB-24EC9FA0D10B}"/>
              </a:ext>
            </a:extLst>
          </p:cNvPr>
          <p:cNvCxnSpPr>
            <a:cxnSpLocks/>
          </p:cNvCxnSpPr>
          <p:nvPr/>
        </p:nvCxnSpPr>
        <p:spPr>
          <a:xfrm>
            <a:off x="9198940" y="3376556"/>
            <a:ext cx="0" cy="4736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D55BC3F-FD4B-D049-9553-D1023A6B0268}"/>
              </a:ext>
            </a:extLst>
          </p:cNvPr>
          <p:cNvSpPr txBox="1"/>
          <p:nvPr/>
        </p:nvSpPr>
        <p:spPr>
          <a:xfrm>
            <a:off x="7808367" y="1330390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🌲</a:t>
            </a:r>
            <a:endParaRPr lang="en-US" sz="4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D959F91-57FF-FD42-BBAF-5BFECA51D36C}"/>
              </a:ext>
            </a:extLst>
          </p:cNvPr>
          <p:cNvSpPr txBox="1"/>
          <p:nvPr/>
        </p:nvSpPr>
        <p:spPr>
          <a:xfrm>
            <a:off x="8772297" y="1357134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3CFDE0-0065-CB45-A2E1-25DDD296DBEC}"/>
              </a:ext>
            </a:extLst>
          </p:cNvPr>
          <p:cNvSpPr txBox="1"/>
          <p:nvPr/>
        </p:nvSpPr>
        <p:spPr>
          <a:xfrm>
            <a:off x="9778137" y="1368490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🌳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24F0F2B-B661-6347-8B54-79C02B2DC17B}"/>
              </a:ext>
            </a:extLst>
          </p:cNvPr>
          <p:cNvSpPr txBox="1"/>
          <p:nvPr/>
        </p:nvSpPr>
        <p:spPr>
          <a:xfrm>
            <a:off x="7770694" y="3868641"/>
            <a:ext cx="284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ill Sans MT" panose="020B0502020104020203" pitchFamily="34" charset="77"/>
              </a:rPr>
              <a:t>CHARACTER CHANGE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03C95FA-E643-A143-A1D5-B0EC84769249}"/>
              </a:ext>
            </a:extLst>
          </p:cNvPr>
          <p:cNvSpPr txBox="1"/>
          <p:nvPr/>
        </p:nvSpPr>
        <p:spPr>
          <a:xfrm>
            <a:off x="2814002" y="4866070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🌲</a:t>
            </a:r>
            <a:endParaRPr lang="en-US" sz="4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EAB5D3-F9BA-D843-A968-0DA78D3E93BA}"/>
              </a:ext>
            </a:extLst>
          </p:cNvPr>
          <p:cNvSpPr txBox="1"/>
          <p:nvPr/>
        </p:nvSpPr>
        <p:spPr>
          <a:xfrm>
            <a:off x="3085599" y="5728837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🌴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EA67E3-6256-7340-8656-88756CAC71B1}"/>
              </a:ext>
            </a:extLst>
          </p:cNvPr>
          <p:cNvSpPr txBox="1"/>
          <p:nvPr/>
        </p:nvSpPr>
        <p:spPr>
          <a:xfrm>
            <a:off x="3712617" y="5217678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🌳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2F0B7A-0779-434A-90AE-6EC4D620B943}"/>
              </a:ext>
            </a:extLst>
          </p:cNvPr>
          <p:cNvSpPr txBox="1"/>
          <p:nvPr/>
        </p:nvSpPr>
        <p:spPr>
          <a:xfrm>
            <a:off x="7686447" y="5009762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🔥</a:t>
            </a:r>
            <a:endParaRPr lang="en-US" sz="4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239F43E-43E2-1742-816B-BD43B49B5762}"/>
              </a:ext>
            </a:extLst>
          </p:cNvPr>
          <p:cNvSpPr txBox="1"/>
          <p:nvPr/>
        </p:nvSpPr>
        <p:spPr>
          <a:xfrm>
            <a:off x="6911383" y="4992345"/>
            <a:ext cx="809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❄️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FFE3A3-A263-3643-9058-180E4C6051A3}"/>
              </a:ext>
            </a:extLst>
          </p:cNvPr>
          <p:cNvSpPr txBox="1"/>
          <p:nvPr/>
        </p:nvSpPr>
        <p:spPr>
          <a:xfrm>
            <a:off x="7446961" y="5893682"/>
            <a:ext cx="809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🌧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A0799A9B-DA60-1647-86E2-9E8BA824B3DD}"/>
              </a:ext>
            </a:extLst>
          </p:cNvPr>
          <p:cNvSpPr/>
          <p:nvPr/>
        </p:nvSpPr>
        <p:spPr>
          <a:xfrm>
            <a:off x="5068389" y="5172892"/>
            <a:ext cx="1724297" cy="28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6384E6F9-3821-DA40-AB53-C796CFB64412}"/>
              </a:ext>
            </a:extLst>
          </p:cNvPr>
          <p:cNvSpPr/>
          <p:nvPr/>
        </p:nvSpPr>
        <p:spPr>
          <a:xfrm rot="10800000">
            <a:off x="5024845" y="5691053"/>
            <a:ext cx="1724297" cy="28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D8AB5E7-FAE6-8A49-9AA3-B64F79F96644}"/>
              </a:ext>
            </a:extLst>
          </p:cNvPr>
          <p:cNvSpPr txBox="1"/>
          <p:nvPr/>
        </p:nvSpPr>
        <p:spPr>
          <a:xfrm>
            <a:off x="3702556" y="6411544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ill Sans MT" panose="020B0502020104020203" pitchFamily="34" charset="77"/>
              </a:rPr>
              <a:t>TRAIT/ENVIRONMENT INTERACTIONS</a:t>
            </a:r>
          </a:p>
        </p:txBody>
      </p:sp>
    </p:spTree>
    <p:extLst>
      <p:ext uri="{BB962C8B-B14F-4D97-AF65-F5344CB8AC3E}">
        <p14:creationId xmlns:p14="http://schemas.microsoft.com/office/powerpoint/2010/main" val="839308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18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Three: Trait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401135" y="1100922"/>
            <a:ext cx="6099678" cy="196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Different types of trait data: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Discrete (binary or multi-state)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1309038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18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Three: Trait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301122" y="1115210"/>
            <a:ext cx="4756653" cy="260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Different types of trait data: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Discrete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(binary or multi-state)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Continuous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78BDE-1E09-2944-B482-44C7BA6F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782637"/>
            <a:ext cx="6743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92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18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Three: Trait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301122" y="1115210"/>
            <a:ext cx="4756653" cy="454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Different types of trait data: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Discrete 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(binary or multi-state)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Continuous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.csv!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spaces between words!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3896-E05A-704C-B9CE-2204AFFC9CBB}"/>
              </a:ext>
            </a:extLst>
          </p:cNvPr>
          <p:cNvSpPr txBox="1"/>
          <p:nvPr/>
        </p:nvSpPr>
        <p:spPr>
          <a:xfrm>
            <a:off x="5586412" y="985838"/>
            <a:ext cx="638828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taxa,style_length,flower_color,sweeping_hair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Chresta_plantaginifolia,11,purple,acute</a:t>
            </a:r>
          </a:p>
          <a:p>
            <a:r>
              <a:rPr lang="en-US" dirty="0">
                <a:latin typeface="Courier" pitchFamily="2" charset="0"/>
              </a:rPr>
              <a:t>Chresta_angustifolia,12,purple,subulate</a:t>
            </a:r>
          </a:p>
          <a:p>
            <a:r>
              <a:rPr lang="en-US" dirty="0">
                <a:latin typeface="Courier" pitchFamily="2" charset="0"/>
              </a:rPr>
              <a:t>Chresta_souzae,10,purple,subulate</a:t>
            </a:r>
          </a:p>
          <a:p>
            <a:r>
              <a:rPr lang="en-US" dirty="0">
                <a:latin typeface="Courier" pitchFamily="2" charset="0"/>
              </a:rPr>
              <a:t>Chresta_scapigera,10,purple,subulate</a:t>
            </a:r>
          </a:p>
          <a:p>
            <a:r>
              <a:rPr lang="en-US" dirty="0">
                <a:latin typeface="Courier" pitchFamily="2" charset="0"/>
              </a:rPr>
              <a:t>Chresta_sphaerocephala,9,purple,clavate</a:t>
            </a:r>
          </a:p>
          <a:p>
            <a:r>
              <a:rPr lang="en-US" dirty="0">
                <a:latin typeface="Courier" pitchFamily="2" charset="0"/>
              </a:rPr>
              <a:t>Chresta_exsucca,9,purple,clavate</a:t>
            </a:r>
          </a:p>
          <a:p>
            <a:r>
              <a:rPr lang="en-US" dirty="0">
                <a:latin typeface="Courier" pitchFamily="2" charset="0"/>
              </a:rPr>
              <a:t>Chresta_pycnocephala,8,purple,subulate</a:t>
            </a:r>
          </a:p>
          <a:p>
            <a:r>
              <a:rPr lang="en-US" dirty="0">
                <a:latin typeface="Courier" pitchFamily="2" charset="0"/>
              </a:rPr>
              <a:t>Chresta_curumbensis,30,red,subulate</a:t>
            </a:r>
          </a:p>
          <a:p>
            <a:r>
              <a:rPr lang="en-US" dirty="0">
                <a:latin typeface="Courier" pitchFamily="2" charset="0"/>
              </a:rPr>
              <a:t>Chresta_speciosa,37,red,subulate</a:t>
            </a:r>
          </a:p>
          <a:p>
            <a:r>
              <a:rPr lang="en-US" dirty="0">
                <a:latin typeface="Courier" pitchFamily="2" charset="0"/>
              </a:rPr>
              <a:t>Chresta_martii,11,purple,subulate</a:t>
            </a:r>
          </a:p>
          <a:p>
            <a:r>
              <a:rPr lang="en-US" dirty="0">
                <a:latin typeface="Courier" pitchFamily="2" charset="0"/>
              </a:rPr>
              <a:t>Chresta_harleyi,11,purple,subulate</a:t>
            </a:r>
          </a:p>
          <a:p>
            <a:r>
              <a:rPr lang="en-US" dirty="0">
                <a:latin typeface="Courier" pitchFamily="2" charset="0"/>
              </a:rPr>
              <a:t>Chresta_pacourinoides,10,purple,subulate</a:t>
            </a:r>
          </a:p>
          <a:p>
            <a:r>
              <a:rPr lang="en-US" dirty="0">
                <a:latin typeface="Courier" pitchFamily="2" charset="0"/>
              </a:rPr>
              <a:t>Chresta_filicifolia,13,purple,lageniform</a:t>
            </a:r>
          </a:p>
          <a:p>
            <a:r>
              <a:rPr lang="en-US" dirty="0">
                <a:latin typeface="Courier" pitchFamily="2" charset="0"/>
              </a:rPr>
              <a:t>Chresta_subverticillata,12,purple,subulate</a:t>
            </a:r>
          </a:p>
          <a:p>
            <a:r>
              <a:rPr lang="en-US" dirty="0">
                <a:latin typeface="Courier" pitchFamily="2" charset="0"/>
              </a:rPr>
              <a:t>Chresta_heteropappa,5.5,purple,lageniform</a:t>
            </a:r>
          </a:p>
          <a:p>
            <a:r>
              <a:rPr lang="en-US" dirty="0">
                <a:latin typeface="Courier" pitchFamily="2" charset="0"/>
              </a:rPr>
              <a:t>Chresta_artemisiifolia,10.5,purple,lageniform</a:t>
            </a:r>
          </a:p>
          <a:p>
            <a:r>
              <a:rPr lang="en-US" dirty="0">
                <a:latin typeface="Courier" pitchFamily="2" charset="0"/>
              </a:rPr>
              <a:t>Chresta_hatschbachii,11,purple,subulate</a:t>
            </a:r>
          </a:p>
        </p:txBody>
      </p:sp>
    </p:spTree>
    <p:extLst>
      <p:ext uri="{BB962C8B-B14F-4D97-AF65-F5344CB8AC3E}">
        <p14:creationId xmlns:p14="http://schemas.microsoft.com/office/powerpoint/2010/main" val="434923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185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Three: Trait 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529722" y="729448"/>
            <a:ext cx="9414378" cy="196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Different types of trait data: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Discrete (binary or multi-state)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Continuous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3BB6BA-FAC5-CC42-9FB3-0623C74B6CF3}"/>
              </a:ext>
            </a:extLst>
          </p:cNvPr>
          <p:cNvSpPr txBox="1"/>
          <p:nvPr/>
        </p:nvSpPr>
        <p:spPr>
          <a:xfrm>
            <a:off x="496385" y="2844619"/>
            <a:ext cx="11695615" cy="3899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type of trait data will influence what type of analysis you can run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Some methods are developed thinking specifically about one type of data, and don’t apply to the other (e.g., equal-rates state reconstruction only with discrete data, phylogenetic signal methods initially developed for continuous data)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Some methods allow both types of data (e.g., PGLS)</a:t>
            </a:r>
          </a:p>
        </p:txBody>
      </p:sp>
    </p:spTree>
    <p:extLst>
      <p:ext uri="{BB962C8B-B14F-4D97-AF65-F5344CB8AC3E}">
        <p14:creationId xmlns:p14="http://schemas.microsoft.com/office/powerpoint/2010/main" val="2597231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50C485-E99D-164B-87B7-67BE8998EE4B}"/>
              </a:ext>
            </a:extLst>
          </p:cNvPr>
          <p:cNvSpPr txBox="1"/>
          <p:nvPr/>
        </p:nvSpPr>
        <p:spPr>
          <a:xfrm>
            <a:off x="1018903" y="2756262"/>
            <a:ext cx="50697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Now let’s get to it!</a:t>
            </a:r>
          </a:p>
        </p:txBody>
      </p:sp>
    </p:spTree>
    <p:extLst>
      <p:ext uri="{BB962C8B-B14F-4D97-AF65-F5344CB8AC3E}">
        <p14:creationId xmlns:p14="http://schemas.microsoft.com/office/powerpoint/2010/main" val="638932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329697" y="1143785"/>
            <a:ext cx="10814553" cy="454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Some questions we can ask: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 a certain trait related to changes in diversification rates?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 certain environmental conditions related to shifts in diversification?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 a certain trait related to shifts to different types of environment?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 environmental shifts related to morphological changes?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Among many others….</a:t>
            </a:r>
          </a:p>
        </p:txBody>
      </p:sp>
    </p:spTree>
    <p:extLst>
      <p:ext uri="{BB962C8B-B14F-4D97-AF65-F5344CB8AC3E}">
        <p14:creationId xmlns:p14="http://schemas.microsoft.com/office/powerpoint/2010/main" val="174443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8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Diversification 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688723" y="1110034"/>
            <a:ext cx="10814553" cy="260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What are diversification rates?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Rates at which new species form (speciation) and go extinct (extinction) – birth-death process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F1B229-94ED-D64E-8E09-76021E0DC61D}"/>
              </a:ext>
            </a:extLst>
          </p:cNvPr>
          <p:cNvCxnSpPr>
            <a:cxnSpLocks/>
          </p:cNvCxnSpPr>
          <p:nvPr/>
        </p:nvCxnSpPr>
        <p:spPr>
          <a:xfrm flipH="1">
            <a:off x="693003" y="5220843"/>
            <a:ext cx="22127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B90B306E-E5E8-DB40-9036-83ECA027482A}"/>
              </a:ext>
            </a:extLst>
          </p:cNvPr>
          <p:cNvSpPr/>
          <p:nvPr/>
        </p:nvSpPr>
        <p:spPr>
          <a:xfrm>
            <a:off x="713331" y="4528418"/>
            <a:ext cx="2164666" cy="1306364"/>
          </a:xfrm>
          <a:custGeom>
            <a:avLst/>
            <a:gdLst>
              <a:gd name="connsiteX0" fmla="*/ 0 w 3031958"/>
              <a:gd name="connsiteY0" fmla="*/ 1751798 h 1751798"/>
              <a:gd name="connsiteX1" fmla="*/ 1520791 w 3031958"/>
              <a:gd name="connsiteY1" fmla="*/ 1318661 h 1751798"/>
              <a:gd name="connsiteX2" fmla="*/ 2772076 w 3031958"/>
              <a:gd name="connsiteY2" fmla="*/ 327259 h 1751798"/>
              <a:gd name="connsiteX3" fmla="*/ 3031958 w 3031958"/>
              <a:gd name="connsiteY3" fmla="*/ 0 h 1751798"/>
              <a:gd name="connsiteX4" fmla="*/ 3031958 w 3031958"/>
              <a:gd name="connsiteY4" fmla="*/ 0 h 175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958" h="1751798">
                <a:moveTo>
                  <a:pt x="0" y="1751798"/>
                </a:moveTo>
                <a:cubicBezTo>
                  <a:pt x="529389" y="1653941"/>
                  <a:pt x="1058778" y="1556084"/>
                  <a:pt x="1520791" y="1318661"/>
                </a:cubicBezTo>
                <a:cubicBezTo>
                  <a:pt x="1982804" y="1081238"/>
                  <a:pt x="2520215" y="547036"/>
                  <a:pt x="2772076" y="327259"/>
                </a:cubicBezTo>
                <a:cubicBezTo>
                  <a:pt x="3023937" y="107482"/>
                  <a:pt x="3031958" y="0"/>
                  <a:pt x="3031958" y="0"/>
                </a:cubicBezTo>
                <a:lnTo>
                  <a:pt x="3031958" y="0"/>
                </a:lnTo>
              </a:path>
            </a:pathLst>
          </a:cu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EDC64-80D5-124A-B6E4-F13491B4EC7B}"/>
              </a:ext>
            </a:extLst>
          </p:cNvPr>
          <p:cNvSpPr txBox="1"/>
          <p:nvPr/>
        </p:nvSpPr>
        <p:spPr>
          <a:xfrm>
            <a:off x="2877996" y="4461500"/>
            <a:ext cx="213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γ</a:t>
            </a:r>
            <a:r>
              <a:rPr lang="en-US" dirty="0">
                <a:solidFill>
                  <a:srgbClr val="00B0F0"/>
                </a:solidFill>
              </a:rPr>
              <a:t>: speciation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0E23C-9BAD-874F-B5EB-387F01638E92}"/>
              </a:ext>
            </a:extLst>
          </p:cNvPr>
          <p:cNvSpPr txBox="1"/>
          <p:nvPr/>
        </p:nvSpPr>
        <p:spPr>
          <a:xfrm>
            <a:off x="2884868" y="5075955"/>
            <a:ext cx="292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r>
              <a:rPr lang="en-US" dirty="0">
                <a:solidFill>
                  <a:srgbClr val="FF0000"/>
                </a:solidFill>
              </a:rPr>
              <a:t>: extinction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EF2430-0EB6-5B48-B87E-4DCA98BDF4EB}"/>
              </a:ext>
            </a:extLst>
          </p:cNvPr>
          <p:cNvCxnSpPr>
            <a:cxnSpLocks/>
          </p:cNvCxnSpPr>
          <p:nvPr/>
        </p:nvCxnSpPr>
        <p:spPr>
          <a:xfrm flipH="1">
            <a:off x="689183" y="5857445"/>
            <a:ext cx="2515695" cy="13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FB384E-4A77-B743-9F09-54EDA202615F}"/>
              </a:ext>
            </a:extLst>
          </p:cNvPr>
          <p:cNvCxnSpPr>
            <a:cxnSpLocks/>
          </p:cNvCxnSpPr>
          <p:nvPr/>
        </p:nvCxnSpPr>
        <p:spPr>
          <a:xfrm>
            <a:off x="700181" y="4212576"/>
            <a:ext cx="1" cy="16601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F3738BD-4532-5448-8975-CC2F2C0BD922}"/>
              </a:ext>
            </a:extLst>
          </p:cNvPr>
          <p:cNvSpPr/>
          <p:nvPr/>
        </p:nvSpPr>
        <p:spPr>
          <a:xfrm>
            <a:off x="5671930" y="3268555"/>
            <a:ext cx="6347792" cy="2606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There are many methods available to estimate diversification rates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Fossil time series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Phylogenetic trees</a:t>
            </a:r>
          </a:p>
        </p:txBody>
      </p:sp>
    </p:spTree>
    <p:extLst>
      <p:ext uri="{BB962C8B-B14F-4D97-AF65-F5344CB8AC3E}">
        <p14:creationId xmlns:p14="http://schemas.microsoft.com/office/powerpoint/2010/main" val="1292427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8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Diversification 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344167" y="725721"/>
            <a:ext cx="10814553" cy="260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Diversification rates are dependent both on: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Sampling (completeness of the tree)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Branch lengths (the distance among species on the tree)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F1B229-94ED-D64E-8E09-76021E0DC61D}"/>
              </a:ext>
            </a:extLst>
          </p:cNvPr>
          <p:cNvCxnSpPr>
            <a:cxnSpLocks/>
          </p:cNvCxnSpPr>
          <p:nvPr/>
        </p:nvCxnSpPr>
        <p:spPr>
          <a:xfrm flipH="1">
            <a:off x="255682" y="5940943"/>
            <a:ext cx="22127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B90B306E-E5E8-DB40-9036-83ECA027482A}"/>
              </a:ext>
            </a:extLst>
          </p:cNvPr>
          <p:cNvSpPr/>
          <p:nvPr/>
        </p:nvSpPr>
        <p:spPr>
          <a:xfrm>
            <a:off x="276010" y="5248518"/>
            <a:ext cx="2164666" cy="1306364"/>
          </a:xfrm>
          <a:custGeom>
            <a:avLst/>
            <a:gdLst>
              <a:gd name="connsiteX0" fmla="*/ 0 w 3031958"/>
              <a:gd name="connsiteY0" fmla="*/ 1751798 h 1751798"/>
              <a:gd name="connsiteX1" fmla="*/ 1520791 w 3031958"/>
              <a:gd name="connsiteY1" fmla="*/ 1318661 h 1751798"/>
              <a:gd name="connsiteX2" fmla="*/ 2772076 w 3031958"/>
              <a:gd name="connsiteY2" fmla="*/ 327259 h 1751798"/>
              <a:gd name="connsiteX3" fmla="*/ 3031958 w 3031958"/>
              <a:gd name="connsiteY3" fmla="*/ 0 h 1751798"/>
              <a:gd name="connsiteX4" fmla="*/ 3031958 w 3031958"/>
              <a:gd name="connsiteY4" fmla="*/ 0 h 175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958" h="1751798">
                <a:moveTo>
                  <a:pt x="0" y="1751798"/>
                </a:moveTo>
                <a:cubicBezTo>
                  <a:pt x="529389" y="1653941"/>
                  <a:pt x="1058778" y="1556084"/>
                  <a:pt x="1520791" y="1318661"/>
                </a:cubicBezTo>
                <a:cubicBezTo>
                  <a:pt x="1982804" y="1081238"/>
                  <a:pt x="2520215" y="547036"/>
                  <a:pt x="2772076" y="327259"/>
                </a:cubicBezTo>
                <a:cubicBezTo>
                  <a:pt x="3023937" y="107482"/>
                  <a:pt x="3031958" y="0"/>
                  <a:pt x="3031958" y="0"/>
                </a:cubicBezTo>
                <a:lnTo>
                  <a:pt x="3031958" y="0"/>
                </a:lnTo>
              </a:path>
            </a:pathLst>
          </a:cu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EDC64-80D5-124A-B6E4-F13491B4EC7B}"/>
              </a:ext>
            </a:extLst>
          </p:cNvPr>
          <p:cNvSpPr txBox="1"/>
          <p:nvPr/>
        </p:nvSpPr>
        <p:spPr>
          <a:xfrm>
            <a:off x="2440675" y="5181600"/>
            <a:ext cx="213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γ</a:t>
            </a:r>
            <a:r>
              <a:rPr lang="en-US" dirty="0">
                <a:solidFill>
                  <a:srgbClr val="00B0F0"/>
                </a:solidFill>
              </a:rPr>
              <a:t>: speciation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0E23C-9BAD-874F-B5EB-387F01638E92}"/>
              </a:ext>
            </a:extLst>
          </p:cNvPr>
          <p:cNvSpPr txBox="1"/>
          <p:nvPr/>
        </p:nvSpPr>
        <p:spPr>
          <a:xfrm>
            <a:off x="2447547" y="5796055"/>
            <a:ext cx="292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r>
              <a:rPr lang="en-US" dirty="0">
                <a:solidFill>
                  <a:srgbClr val="FF0000"/>
                </a:solidFill>
              </a:rPr>
              <a:t>: extinction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EF2430-0EB6-5B48-B87E-4DCA98BDF4EB}"/>
              </a:ext>
            </a:extLst>
          </p:cNvPr>
          <p:cNvCxnSpPr>
            <a:cxnSpLocks/>
          </p:cNvCxnSpPr>
          <p:nvPr/>
        </p:nvCxnSpPr>
        <p:spPr>
          <a:xfrm flipH="1">
            <a:off x="251862" y="6577545"/>
            <a:ext cx="2515695" cy="13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FB384E-4A77-B743-9F09-54EDA202615F}"/>
              </a:ext>
            </a:extLst>
          </p:cNvPr>
          <p:cNvCxnSpPr>
            <a:cxnSpLocks/>
          </p:cNvCxnSpPr>
          <p:nvPr/>
        </p:nvCxnSpPr>
        <p:spPr>
          <a:xfrm>
            <a:off x="262860" y="4932676"/>
            <a:ext cx="1" cy="16601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F3738BD-4532-5448-8975-CC2F2C0BD922}"/>
              </a:ext>
            </a:extLst>
          </p:cNvPr>
          <p:cNvSpPr/>
          <p:nvPr/>
        </p:nvSpPr>
        <p:spPr>
          <a:xfrm>
            <a:off x="3909390" y="2791477"/>
            <a:ext cx="8282609" cy="3899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Some methods available: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BAMM (Bayesian estimation of different models of diversification)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Species-specific diversification rates (DR statistics)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MEDUSA: detect shifts in diversification in a tree (accepts incomplete trees)</a:t>
            </a:r>
          </a:p>
        </p:txBody>
      </p:sp>
    </p:spTree>
    <p:extLst>
      <p:ext uri="{BB962C8B-B14F-4D97-AF65-F5344CB8AC3E}">
        <p14:creationId xmlns:p14="http://schemas.microsoft.com/office/powerpoint/2010/main" val="2148441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826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Diversification rates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F1B229-94ED-D64E-8E09-76021E0DC61D}"/>
              </a:ext>
            </a:extLst>
          </p:cNvPr>
          <p:cNvCxnSpPr>
            <a:cxnSpLocks/>
          </p:cNvCxnSpPr>
          <p:nvPr/>
        </p:nvCxnSpPr>
        <p:spPr>
          <a:xfrm flipH="1">
            <a:off x="255682" y="5940943"/>
            <a:ext cx="221276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B90B306E-E5E8-DB40-9036-83ECA027482A}"/>
              </a:ext>
            </a:extLst>
          </p:cNvPr>
          <p:cNvSpPr/>
          <p:nvPr/>
        </p:nvSpPr>
        <p:spPr>
          <a:xfrm>
            <a:off x="276010" y="5248518"/>
            <a:ext cx="2164666" cy="1306364"/>
          </a:xfrm>
          <a:custGeom>
            <a:avLst/>
            <a:gdLst>
              <a:gd name="connsiteX0" fmla="*/ 0 w 3031958"/>
              <a:gd name="connsiteY0" fmla="*/ 1751798 h 1751798"/>
              <a:gd name="connsiteX1" fmla="*/ 1520791 w 3031958"/>
              <a:gd name="connsiteY1" fmla="*/ 1318661 h 1751798"/>
              <a:gd name="connsiteX2" fmla="*/ 2772076 w 3031958"/>
              <a:gd name="connsiteY2" fmla="*/ 327259 h 1751798"/>
              <a:gd name="connsiteX3" fmla="*/ 3031958 w 3031958"/>
              <a:gd name="connsiteY3" fmla="*/ 0 h 1751798"/>
              <a:gd name="connsiteX4" fmla="*/ 3031958 w 3031958"/>
              <a:gd name="connsiteY4" fmla="*/ 0 h 175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958" h="1751798">
                <a:moveTo>
                  <a:pt x="0" y="1751798"/>
                </a:moveTo>
                <a:cubicBezTo>
                  <a:pt x="529389" y="1653941"/>
                  <a:pt x="1058778" y="1556084"/>
                  <a:pt x="1520791" y="1318661"/>
                </a:cubicBezTo>
                <a:cubicBezTo>
                  <a:pt x="1982804" y="1081238"/>
                  <a:pt x="2520215" y="547036"/>
                  <a:pt x="2772076" y="327259"/>
                </a:cubicBezTo>
                <a:cubicBezTo>
                  <a:pt x="3023937" y="107482"/>
                  <a:pt x="3031958" y="0"/>
                  <a:pt x="3031958" y="0"/>
                </a:cubicBezTo>
                <a:lnTo>
                  <a:pt x="3031958" y="0"/>
                </a:lnTo>
              </a:path>
            </a:pathLst>
          </a:cu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EDC64-80D5-124A-B6E4-F13491B4EC7B}"/>
              </a:ext>
            </a:extLst>
          </p:cNvPr>
          <p:cNvSpPr txBox="1"/>
          <p:nvPr/>
        </p:nvSpPr>
        <p:spPr>
          <a:xfrm>
            <a:off x="2440675" y="5181600"/>
            <a:ext cx="2130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γ</a:t>
            </a:r>
            <a:r>
              <a:rPr lang="en-US" dirty="0">
                <a:solidFill>
                  <a:srgbClr val="00B0F0"/>
                </a:solidFill>
              </a:rPr>
              <a:t>: speciation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0E23C-9BAD-874F-B5EB-387F01638E92}"/>
              </a:ext>
            </a:extLst>
          </p:cNvPr>
          <p:cNvSpPr txBox="1"/>
          <p:nvPr/>
        </p:nvSpPr>
        <p:spPr>
          <a:xfrm>
            <a:off x="2447547" y="5796055"/>
            <a:ext cx="292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FF0000"/>
                </a:solidFill>
              </a:rPr>
              <a:t>μ</a:t>
            </a:r>
            <a:r>
              <a:rPr lang="en-US" dirty="0">
                <a:solidFill>
                  <a:srgbClr val="FF0000"/>
                </a:solidFill>
              </a:rPr>
              <a:t>: extinction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EF2430-0EB6-5B48-B87E-4DCA98BDF4EB}"/>
              </a:ext>
            </a:extLst>
          </p:cNvPr>
          <p:cNvCxnSpPr>
            <a:cxnSpLocks/>
          </p:cNvCxnSpPr>
          <p:nvPr/>
        </p:nvCxnSpPr>
        <p:spPr>
          <a:xfrm flipH="1">
            <a:off x="251862" y="6577545"/>
            <a:ext cx="2515695" cy="136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FB384E-4A77-B743-9F09-54EDA202615F}"/>
              </a:ext>
            </a:extLst>
          </p:cNvPr>
          <p:cNvCxnSpPr>
            <a:cxnSpLocks/>
          </p:cNvCxnSpPr>
          <p:nvPr/>
        </p:nvCxnSpPr>
        <p:spPr>
          <a:xfrm>
            <a:off x="262860" y="4932676"/>
            <a:ext cx="1" cy="16601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F3738BD-4532-5448-8975-CC2F2C0BD922}"/>
              </a:ext>
            </a:extLst>
          </p:cNvPr>
          <p:cNvSpPr/>
          <p:nvPr/>
        </p:nvSpPr>
        <p:spPr>
          <a:xfrm>
            <a:off x="-212038" y="604868"/>
            <a:ext cx="11966715" cy="3899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Species-specific diversification rates (DR statistics)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estimate of the present-day rate of speciation or extinction for an individual lineage, conditional on past (usually recent) evolutionary history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several ways of calculating it, using information from different parts of the tree, we’ll use the method proposed by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Jetz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et al. 2012</a:t>
            </a:r>
          </a:p>
          <a:p>
            <a:pPr lvl="1">
              <a:lnSpc>
                <a:spcPct val="150000"/>
              </a:lnSpc>
            </a:pP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AB30B-14EB-CD41-BB64-718CB8D8D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112" y="3924922"/>
            <a:ext cx="3617843" cy="29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19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5356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Linear regressions and PGLS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598334" y="-1999370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132133" y="1070278"/>
            <a:ext cx="9860006" cy="454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 can use regressions to investigate if two variables are correlated, e.g.,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 floral tube length related to nectar production?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 aridity related to diversification?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 a polyploidy associated to the occupation of drier environments?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 nitrogen fixation related to poor soils?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DFD65-3AEC-2048-AB56-6C4CC6B8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96" y="3632338"/>
            <a:ext cx="3214804" cy="30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4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BE33B4-CC0C-E94A-B940-90951EDBB711}"/>
              </a:ext>
            </a:extLst>
          </p:cNvPr>
          <p:cNvSpPr txBox="1"/>
          <p:nvPr/>
        </p:nvSpPr>
        <p:spPr>
          <a:xfrm>
            <a:off x="241789" y="645136"/>
            <a:ext cx="10660672" cy="3252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Phylogenies are fundamental parts of macroevolutionary studies!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They provide a comparative framework in which we organize the information about the study organism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 can extraction valuable information from the phylogenetic trees themselves (e.g., diversification rates, divergence times)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1CC9492-4D5D-7F4F-A9BB-AEAFA0424D67}"/>
              </a:ext>
            </a:extLst>
          </p:cNvPr>
          <p:cNvGrpSpPr/>
          <p:nvPr/>
        </p:nvGrpSpPr>
        <p:grpSpPr>
          <a:xfrm>
            <a:off x="4725684" y="4474868"/>
            <a:ext cx="2740631" cy="2247029"/>
            <a:chOff x="688369" y="1962364"/>
            <a:chExt cx="2044198" cy="148477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3285892-429D-5B43-A28A-1698BEE5733A}"/>
                </a:ext>
              </a:extLst>
            </p:cNvPr>
            <p:cNvCxnSpPr>
              <a:cxnSpLocks/>
            </p:cNvCxnSpPr>
            <p:nvPr/>
          </p:nvCxnSpPr>
          <p:spPr>
            <a:xfrm>
              <a:off x="688369" y="1962364"/>
              <a:ext cx="929974" cy="119449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D6157A-F9D2-664C-9AC3-57FF0A228A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4880" y="2009553"/>
              <a:ext cx="1127687" cy="11654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930860-3DF2-1A4B-833A-09AC82DC0DEF}"/>
                </a:ext>
              </a:extLst>
            </p:cNvPr>
            <p:cNvCxnSpPr>
              <a:cxnSpLocks/>
            </p:cNvCxnSpPr>
            <p:nvPr/>
          </p:nvCxnSpPr>
          <p:spPr>
            <a:xfrm>
              <a:off x="1677197" y="1972998"/>
              <a:ext cx="470580" cy="63198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7A2D5C-E0CC-2144-9AA5-2A2090A3D48C}"/>
                </a:ext>
              </a:extLst>
            </p:cNvPr>
            <p:cNvCxnSpPr>
              <a:cxnSpLocks/>
            </p:cNvCxnSpPr>
            <p:nvPr/>
          </p:nvCxnSpPr>
          <p:spPr>
            <a:xfrm>
              <a:off x="2031616" y="1981200"/>
              <a:ext cx="350077" cy="41112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960B92-CD1C-804C-A62A-4AF64336383E}"/>
                </a:ext>
              </a:extLst>
            </p:cNvPr>
            <p:cNvCxnSpPr>
              <a:cxnSpLocks/>
            </p:cNvCxnSpPr>
            <p:nvPr/>
          </p:nvCxnSpPr>
          <p:spPr>
            <a:xfrm>
              <a:off x="2414388" y="1981200"/>
              <a:ext cx="158691" cy="18784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418EA8-B474-C24A-B2FB-D99A17981C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4521" y="1981200"/>
              <a:ext cx="415467" cy="464288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CC57F9-3456-BC4D-BAE5-D068B425397E}"/>
                </a:ext>
              </a:extLst>
            </p:cNvPr>
            <p:cNvCxnSpPr>
              <a:cxnSpLocks/>
            </p:cNvCxnSpPr>
            <p:nvPr/>
          </p:nvCxnSpPr>
          <p:spPr>
            <a:xfrm>
              <a:off x="1138481" y="1981200"/>
              <a:ext cx="158691" cy="209107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1EAB4E-DA10-DE4A-98EC-8FD79C63F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600" y="1981200"/>
              <a:ext cx="174968" cy="195943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8691725-2A6F-DE4E-A62E-75E3CBC01AA5}"/>
                </a:ext>
              </a:extLst>
            </p:cNvPr>
            <p:cNvCxnSpPr>
              <a:cxnSpLocks/>
            </p:cNvCxnSpPr>
            <p:nvPr/>
          </p:nvCxnSpPr>
          <p:spPr>
            <a:xfrm>
              <a:off x="1611884" y="3134141"/>
              <a:ext cx="0" cy="31300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03C95FA-E643-A143-A1D5-B0EC84769249}"/>
              </a:ext>
            </a:extLst>
          </p:cNvPr>
          <p:cNvSpPr txBox="1"/>
          <p:nvPr/>
        </p:nvSpPr>
        <p:spPr>
          <a:xfrm>
            <a:off x="2631122" y="4526436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🌲</a:t>
            </a:r>
            <a:endParaRPr lang="en-US" sz="4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5EAB5D3-F9BA-D843-A968-0DA78D3E93BA}"/>
              </a:ext>
            </a:extLst>
          </p:cNvPr>
          <p:cNvSpPr txBox="1"/>
          <p:nvPr/>
        </p:nvSpPr>
        <p:spPr>
          <a:xfrm>
            <a:off x="2837404" y="5532894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🌴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EA67E3-6256-7340-8656-88756CAC71B1}"/>
              </a:ext>
            </a:extLst>
          </p:cNvPr>
          <p:cNvSpPr txBox="1"/>
          <p:nvPr/>
        </p:nvSpPr>
        <p:spPr>
          <a:xfrm>
            <a:off x="3503612" y="4799667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🌳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C2F0B7A-0779-434A-90AE-6EC4D620B943}"/>
              </a:ext>
            </a:extLst>
          </p:cNvPr>
          <p:cNvSpPr txBox="1"/>
          <p:nvPr/>
        </p:nvSpPr>
        <p:spPr>
          <a:xfrm>
            <a:off x="8169773" y="5649843"/>
            <a:ext cx="809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🔥</a:t>
            </a:r>
            <a:endParaRPr lang="en-US" sz="4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239F43E-43E2-1742-816B-BD43B49B5762}"/>
              </a:ext>
            </a:extLst>
          </p:cNvPr>
          <p:cNvSpPr txBox="1"/>
          <p:nvPr/>
        </p:nvSpPr>
        <p:spPr>
          <a:xfrm>
            <a:off x="7577589" y="5384232"/>
            <a:ext cx="809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❄️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FFE3A3-A263-3643-9058-180E4C6051A3}"/>
              </a:ext>
            </a:extLst>
          </p:cNvPr>
          <p:cNvSpPr txBox="1"/>
          <p:nvPr/>
        </p:nvSpPr>
        <p:spPr>
          <a:xfrm>
            <a:off x="7930287" y="4757214"/>
            <a:ext cx="809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🌧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A0799A9B-DA60-1647-86E2-9E8BA824B3DD}"/>
              </a:ext>
            </a:extLst>
          </p:cNvPr>
          <p:cNvSpPr/>
          <p:nvPr/>
        </p:nvSpPr>
        <p:spPr>
          <a:xfrm rot="20473469">
            <a:off x="6714310" y="5603966"/>
            <a:ext cx="679268" cy="182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ight Arrow 83">
            <a:extLst>
              <a:ext uri="{FF2B5EF4-FFF2-40B4-BE49-F238E27FC236}">
                <a16:creationId xmlns:a16="http://schemas.microsoft.com/office/drawing/2014/main" id="{6384E6F9-3821-DA40-AB53-C796CFB64412}"/>
              </a:ext>
            </a:extLst>
          </p:cNvPr>
          <p:cNvSpPr/>
          <p:nvPr/>
        </p:nvSpPr>
        <p:spPr>
          <a:xfrm rot="9673469">
            <a:off x="6670764" y="5860869"/>
            <a:ext cx="679268" cy="182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AE485A37-A2E8-CF45-825D-5DFB43689DBD}"/>
              </a:ext>
            </a:extLst>
          </p:cNvPr>
          <p:cNvSpPr/>
          <p:nvPr/>
        </p:nvSpPr>
        <p:spPr>
          <a:xfrm rot="1889534">
            <a:off x="4515396" y="5364480"/>
            <a:ext cx="679268" cy="182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FE7900B-F1BC-E845-9A2B-529D317FA972}"/>
              </a:ext>
            </a:extLst>
          </p:cNvPr>
          <p:cNvSpPr/>
          <p:nvPr/>
        </p:nvSpPr>
        <p:spPr>
          <a:xfrm rot="12689534">
            <a:off x="4471850" y="5621383"/>
            <a:ext cx="679268" cy="182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08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Linear models and PGLS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688723" y="871495"/>
            <a:ext cx="10814553" cy="260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 can use linear regressions to investigate if two variables are correlated, e.g.,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 floral tube length related to nectar production?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Is aridity related to diversification?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DFD65-3AEC-2048-AB56-6C4CC6B8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" y="3759476"/>
            <a:ext cx="3214804" cy="3098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B635A8-FD3C-5E41-9B9B-30AFBE67653E}"/>
              </a:ext>
            </a:extLst>
          </p:cNvPr>
          <p:cNvSpPr txBox="1"/>
          <p:nvPr/>
        </p:nvSpPr>
        <p:spPr>
          <a:xfrm>
            <a:off x="3644348" y="3960607"/>
            <a:ext cx="8150087" cy="196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However, because of shared ancestry between species, they do not provide independent datapoints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Violates fundamental assumptions of several tests</a:t>
            </a:r>
          </a:p>
        </p:txBody>
      </p:sp>
    </p:spTree>
    <p:extLst>
      <p:ext uri="{BB962C8B-B14F-4D97-AF65-F5344CB8AC3E}">
        <p14:creationId xmlns:p14="http://schemas.microsoft.com/office/powerpoint/2010/main" val="1610168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Linear models and PGLS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271474" y="884747"/>
            <a:ext cx="11649051" cy="260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PGLS is a modification of traditional generalized least squares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It assumes that closely related species will have more similar values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Accounts for specific autocorrelation due to phylogenetic history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Several ways to calculate,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pgls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function implemented on the R package caper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ADFD65-3AEC-2048-AB56-6C4CC6B8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" y="3759476"/>
            <a:ext cx="3214804" cy="3098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68F94-7731-B84C-B1A0-C52177406A9A}"/>
              </a:ext>
            </a:extLst>
          </p:cNvPr>
          <p:cNvSpPr txBox="1"/>
          <p:nvPr/>
        </p:nvSpPr>
        <p:spPr>
          <a:xfrm>
            <a:off x="4068417" y="3820104"/>
            <a:ext cx="7580244" cy="196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Response variable: continuous trait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Predictor variable: continuous or binary discrete data </a:t>
            </a:r>
          </a:p>
        </p:txBody>
      </p:sp>
    </p:spTree>
    <p:extLst>
      <p:ext uri="{BB962C8B-B14F-4D97-AF65-F5344CB8AC3E}">
        <p14:creationId xmlns:p14="http://schemas.microsoft.com/office/powerpoint/2010/main" val="255473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231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SSE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598334" y="-2025874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516444" y="765477"/>
            <a:ext cx="10814553" cy="196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Character state-dependent speciation and extinction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Birth-death process where the diversification rates are dependent on the state of an evolving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character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2D877-4A30-9541-9B27-B5DCF7C2EAEC}"/>
              </a:ext>
            </a:extLst>
          </p:cNvPr>
          <p:cNvGrpSpPr/>
          <p:nvPr/>
        </p:nvGrpSpPr>
        <p:grpSpPr>
          <a:xfrm>
            <a:off x="165652" y="2883122"/>
            <a:ext cx="12026348" cy="3974878"/>
            <a:chOff x="165652" y="2883122"/>
            <a:chExt cx="12026348" cy="39748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ACA2D6-E23C-F149-9AAA-47614D6C8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652" y="2883122"/>
              <a:ext cx="11860696" cy="39748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4BD1C6-6A46-E943-A7DF-B8C0B782128E}"/>
                </a:ext>
              </a:extLst>
            </p:cNvPr>
            <p:cNvSpPr txBox="1"/>
            <p:nvPr/>
          </p:nvSpPr>
          <p:spPr>
            <a:xfrm>
              <a:off x="9514151" y="6519446"/>
              <a:ext cx="2677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Figure from </a:t>
              </a:r>
              <a:r>
                <a:rPr lang="en-US" sz="1600" dirty="0" err="1"/>
                <a:t>RevBayes</a:t>
              </a:r>
              <a:r>
                <a:rPr lang="en-US" sz="1600" dirty="0"/>
                <a:t>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164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231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SSE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598334" y="-2025874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258222" y="601864"/>
            <a:ext cx="11675556" cy="6256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Initial model (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BiSSE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 uses ordinary differential equations to calculate the probability of observing changes in descendent clades in a branch of a phylogeny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Only binary discrete characters</a:t>
            </a:r>
          </a:p>
          <a:p>
            <a:pPr marL="461963" lvl="2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models were subsequently developed: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MuSSE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multistate characters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HiSSE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hiden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-state speciation and extinction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ClaSSE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cladogenetic state change (biogeographic range evolution)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ChromoSSE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chromosome evolution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QuaSSE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quantitative speciation and extinction (continuous traits)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FiSSE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non-parametric test for binary characters</a:t>
            </a:r>
          </a:p>
        </p:txBody>
      </p:sp>
    </p:spTree>
    <p:extLst>
      <p:ext uri="{BB962C8B-B14F-4D97-AF65-F5344CB8AC3E}">
        <p14:creationId xmlns:p14="http://schemas.microsoft.com/office/powerpoint/2010/main" val="3479801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231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SSE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598334" y="-2025874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258222" y="601864"/>
            <a:ext cx="11675556" cy="6256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Initial model (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BiSSE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 uses ordinary differential equations to calculate the probability of observing changes in descendent clades in a branch of a phylogeny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Only binary discrete characters</a:t>
            </a:r>
          </a:p>
          <a:p>
            <a:pPr marL="461963" lvl="2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 models were subsequently developed: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MuSSE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multistate characters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HiSSE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hiden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-state speciation and extinction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ClaSSE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cladogenetic state change (biogeographic range evolution)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ChromoSSE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chromosome evolution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QuaSSE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quantitative speciation and extinction (continuous traits)</a:t>
            </a:r>
          </a:p>
          <a:p>
            <a:pPr marL="1376363" lvl="4" indent="-4619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FiSSE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 non-parametric test for binary characters</a:t>
            </a:r>
          </a:p>
        </p:txBody>
      </p:sp>
    </p:spTree>
    <p:extLst>
      <p:ext uri="{BB962C8B-B14F-4D97-AF65-F5344CB8AC3E}">
        <p14:creationId xmlns:p14="http://schemas.microsoft.com/office/powerpoint/2010/main" val="2020311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231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SSE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8598334" y="-1601804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43A48F-9CB2-DE43-BCCA-296C087373F2}"/>
              </a:ext>
            </a:extLst>
          </p:cNvPr>
          <p:cNvSpPr txBox="1"/>
          <p:nvPr/>
        </p:nvSpPr>
        <p:spPr>
          <a:xfrm>
            <a:off x="258222" y="893412"/>
            <a:ext cx="11675556" cy="5009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Several models implemented on the R package 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diversitree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or on their own packages (e.g., 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hisse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Several models also implemented on 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RevBayes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(great intro on SSE methods here: https://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revbayes.github.io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/tutorials/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/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bisse-intro.html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7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There’s been some criticism of some of these methods, due to concerns of sensitivity to model inadequacy and phylogenetic 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pseudoreplication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. Some methods were created to control these issues (e.g., 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FiSSE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, </a:t>
            </a:r>
            <a:r>
              <a:rPr lang="en-US" sz="27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HiSSE</a:t>
            </a:r>
            <a:r>
              <a:rPr lang="en-US" sz="27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78541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BE33B4-CC0C-E94A-B940-90951EDBB711}"/>
              </a:ext>
            </a:extLst>
          </p:cNvPr>
          <p:cNvSpPr txBox="1"/>
          <p:nvPr/>
        </p:nvSpPr>
        <p:spPr>
          <a:xfrm>
            <a:off x="241788" y="1076210"/>
            <a:ext cx="11305777" cy="519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What this talk ISN’T about: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assemble sequence data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get a phylogenetic tree, comparison of methods, orthologs and paralogs, gene tree discordance, 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etc</a:t>
            </a: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date your tree or do biogeographical analysis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Philosophical discussions about macroevolution and criticism of methods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write code </a:t>
            </a:r>
          </a:p>
        </p:txBody>
      </p:sp>
    </p:spTree>
    <p:extLst>
      <p:ext uri="{BB962C8B-B14F-4D97-AF65-F5344CB8AC3E}">
        <p14:creationId xmlns:p14="http://schemas.microsoft.com/office/powerpoint/2010/main" val="3667364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0BE33B4-CC0C-E94A-B940-90951EDBB711}"/>
              </a:ext>
            </a:extLst>
          </p:cNvPr>
          <p:cNvSpPr txBox="1"/>
          <p:nvPr/>
        </p:nvSpPr>
        <p:spPr>
          <a:xfrm>
            <a:off x="241788" y="1076210"/>
            <a:ext cx="11305777" cy="519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What this talk IS about: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Give a user perspective of basic steps on macroevolutionary analysis, including: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Types of data that are frequently used in macroevolutionary studies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to organize your data and get it ready for analysis</a:t>
            </a:r>
          </a:p>
          <a:p>
            <a:pPr marL="1828800" lvl="3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Some examples of analysis that combine phylogenetic, environmental and trait data</a:t>
            </a:r>
          </a:p>
        </p:txBody>
      </p:sp>
    </p:spTree>
    <p:extLst>
      <p:ext uri="{BB962C8B-B14F-4D97-AF65-F5344CB8AC3E}">
        <p14:creationId xmlns:p14="http://schemas.microsoft.com/office/powerpoint/2010/main" val="382276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121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Macroevolution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50C485-E99D-164B-87B7-67BE8998EE4B}"/>
              </a:ext>
            </a:extLst>
          </p:cNvPr>
          <p:cNvSpPr txBox="1"/>
          <p:nvPr/>
        </p:nvSpPr>
        <p:spPr>
          <a:xfrm>
            <a:off x="1018903" y="2756262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Gill Sans" panose="020B0502020104020203" pitchFamily="34" charset="-79"/>
                <a:cs typeface="Gill Sans" panose="020B0502020104020203" pitchFamily="34" charset="-79"/>
              </a:rPr>
              <a:t>Step One: The Tree</a:t>
            </a:r>
          </a:p>
        </p:txBody>
      </p:sp>
    </p:spTree>
    <p:extLst>
      <p:ext uri="{BB962C8B-B14F-4D97-AF65-F5344CB8AC3E}">
        <p14:creationId xmlns:p14="http://schemas.microsoft.com/office/powerpoint/2010/main" val="2608270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One: The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36534E-493D-2949-B9B7-9FB1533ED033}"/>
              </a:ext>
            </a:extLst>
          </p:cNvPr>
          <p:cNvSpPr txBox="1"/>
          <p:nvPr/>
        </p:nvSpPr>
        <p:spPr>
          <a:xfrm>
            <a:off x="225459" y="1468096"/>
            <a:ext cx="11305777" cy="2606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Not a pdf with a tree figure on it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We need a text-style file that R (and other programs/languages) can understand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Newick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(.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tre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, .tree, .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nwk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 or nexus (.</a:t>
            </a:r>
            <a:r>
              <a:rPr lang="en-US" sz="28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nex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7422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C24A3-827D-7145-B0C9-07DF61F1BD62}"/>
              </a:ext>
            </a:extLst>
          </p:cNvPr>
          <p:cNvSpPr txBox="1"/>
          <p:nvPr/>
        </p:nvSpPr>
        <p:spPr>
          <a:xfrm>
            <a:off x="0" y="0"/>
            <a:ext cx="370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Step One: The Tree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10045-FFE0-3540-AE1B-67A69A4F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8611586" y="-2436692"/>
            <a:ext cx="6058103" cy="51302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039EFB-4211-0F44-8A2E-8672B68CFFA1}"/>
              </a:ext>
            </a:extLst>
          </p:cNvPr>
          <p:cNvCxnSpPr/>
          <p:nvPr/>
        </p:nvCxnSpPr>
        <p:spPr>
          <a:xfrm>
            <a:off x="-100013" y="528638"/>
            <a:ext cx="75866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884103-770E-9B4F-9BAA-8009201F0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b="2519"/>
          <a:stretch/>
        </p:blipFill>
        <p:spPr>
          <a:xfrm>
            <a:off x="6651171" y="1837639"/>
            <a:ext cx="4722795" cy="31827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99BAF8-9ECF-9A49-9D1D-95508467A270}"/>
              </a:ext>
            </a:extLst>
          </p:cNvPr>
          <p:cNvSpPr txBox="1"/>
          <p:nvPr/>
        </p:nvSpPr>
        <p:spPr>
          <a:xfrm>
            <a:off x="261257" y="3136612"/>
            <a:ext cx="5437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((A:0.1,B:0.2),(C:0.3,D:0.4):0.5);</a:t>
            </a:r>
          </a:p>
        </p:txBody>
      </p:sp>
    </p:spTree>
    <p:extLst>
      <p:ext uri="{BB962C8B-B14F-4D97-AF65-F5344CB8AC3E}">
        <p14:creationId xmlns:p14="http://schemas.microsoft.com/office/powerpoint/2010/main" val="415196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4684</TotalTime>
  <Words>2081</Words>
  <Application>Microsoft Macintosh PowerPoint</Application>
  <PresentationFormat>Widescreen</PresentationFormat>
  <Paragraphs>310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Courier</vt:lpstr>
      <vt:lpstr>Gill Sans</vt:lpstr>
      <vt:lpstr>Gill Sans Light</vt:lpstr>
      <vt:lpstr>Gill Sans Light</vt:lpstr>
      <vt:lpstr>Gill Sans MT</vt:lpstr>
      <vt:lpstr>Office Theme</vt:lpstr>
      <vt:lpstr>Biodiversity data wrangling: Linking large phylogenies with species traits and ecologies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data wrangling: Linking large phylogenies with species traits and ecologies</dc:title>
  <dc:creator>Carolina Siniscalchi</dc:creator>
  <cp:lastModifiedBy>Carolina Siniscalchi</cp:lastModifiedBy>
  <cp:revision>16</cp:revision>
  <dcterms:created xsi:type="dcterms:W3CDTF">2022-07-18T14:56:03Z</dcterms:created>
  <dcterms:modified xsi:type="dcterms:W3CDTF">2022-07-21T21:00:22Z</dcterms:modified>
</cp:coreProperties>
</file>